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0" r:id="rId3"/>
  </p:sldMasterIdLst>
  <p:handoutMasterIdLst>
    <p:handoutMasterId r:id="rId31"/>
  </p:handoutMasterIdLst>
  <p:sldIdLst>
    <p:sldId id="267" r:id="rId4"/>
    <p:sldId id="277" r:id="rId5"/>
    <p:sldId id="282" r:id="rId6"/>
    <p:sldId id="278" r:id="rId7"/>
    <p:sldId id="264" r:id="rId8"/>
    <p:sldId id="283" r:id="rId9"/>
    <p:sldId id="265" r:id="rId10"/>
    <p:sldId id="284" r:id="rId11"/>
    <p:sldId id="285" r:id="rId12"/>
    <p:sldId id="286" r:id="rId13"/>
    <p:sldId id="287" r:id="rId14"/>
    <p:sldId id="288" r:id="rId15"/>
    <p:sldId id="279" r:id="rId16"/>
    <p:sldId id="258" r:id="rId17"/>
    <p:sldId id="280" r:id="rId18"/>
    <p:sldId id="262" r:id="rId19"/>
    <p:sldId id="268" r:id="rId20"/>
    <p:sldId id="269" r:id="rId21"/>
    <p:sldId id="271" r:id="rId22"/>
    <p:sldId id="266" r:id="rId23"/>
    <p:sldId id="272" r:id="rId24"/>
    <p:sldId id="260" r:id="rId25"/>
    <p:sldId id="275" r:id="rId26"/>
    <p:sldId id="276" r:id="rId27"/>
    <p:sldId id="281" r:id="rId28"/>
    <p:sldId id="259" r:id="rId29"/>
    <p:sldId id="274" r:id="rId30"/>
  </p:sldIdLst>
  <p:sldSz cx="12192000" cy="6858000"/>
  <p:notesSz cx="12192000" cy="6858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0F9EF3-6448-4D9F-BA54-AC40AC9D4CBE}" v="18" dt="2025-06-24T03:30:13.70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954" y="4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4" d="100"/>
          <a:sy n="64" d="100"/>
        </p:scale>
        <p:origin x="1336" y="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 Mateus Ramiris" userId="d6dcff02-bda0-410e-b483-e9aa2ff64135" providerId="ADAL" clId="{950F9EF3-6448-4D9F-BA54-AC40AC9D4CBE}"/>
    <pc:docChg chg="custSel addSld modSld">
      <pc:chgData name="Jose Mateus Ramiris" userId="d6dcff02-bda0-410e-b483-e9aa2ff64135" providerId="ADAL" clId="{950F9EF3-6448-4D9F-BA54-AC40AC9D4CBE}" dt="2025-06-24T03:31:23.687" v="265" actId="1076"/>
      <pc:docMkLst>
        <pc:docMk/>
      </pc:docMkLst>
      <pc:sldChg chg="modSp mod">
        <pc:chgData name="Jose Mateus Ramiris" userId="d6dcff02-bda0-410e-b483-e9aa2ff64135" providerId="ADAL" clId="{950F9EF3-6448-4D9F-BA54-AC40AC9D4CBE}" dt="2025-06-24T03:14:55.414" v="53" actId="14100"/>
        <pc:sldMkLst>
          <pc:docMk/>
          <pc:sldMk cId="1881983678" sldId="277"/>
        </pc:sldMkLst>
        <pc:spChg chg="mod">
          <ac:chgData name="Jose Mateus Ramiris" userId="d6dcff02-bda0-410e-b483-e9aa2ff64135" providerId="ADAL" clId="{950F9EF3-6448-4D9F-BA54-AC40AC9D4CBE}" dt="2025-06-24T03:14:49.661" v="51" actId="20577"/>
          <ac:spMkLst>
            <pc:docMk/>
            <pc:sldMk cId="1881983678" sldId="277"/>
            <ac:spMk id="59" creationId="{978B126D-296F-4DC1-A90A-80BCD803B8B1}"/>
          </ac:spMkLst>
        </pc:spChg>
        <pc:picChg chg="mod">
          <ac:chgData name="Jose Mateus Ramiris" userId="d6dcff02-bda0-410e-b483-e9aa2ff64135" providerId="ADAL" clId="{950F9EF3-6448-4D9F-BA54-AC40AC9D4CBE}" dt="2025-06-24T03:14:55.414" v="53" actId="14100"/>
          <ac:picMkLst>
            <pc:docMk/>
            <pc:sldMk cId="1881983678" sldId="277"/>
            <ac:picMk id="58" creationId="{DE1CB524-4DC6-484E-AEED-FE71EFC76F64}"/>
          </ac:picMkLst>
        </pc:picChg>
      </pc:sldChg>
      <pc:sldChg chg="delSp modSp mod">
        <pc:chgData name="Jose Mateus Ramiris" userId="d6dcff02-bda0-410e-b483-e9aa2ff64135" providerId="ADAL" clId="{950F9EF3-6448-4D9F-BA54-AC40AC9D4CBE}" dt="2025-06-24T03:15:47.526" v="62" actId="1076"/>
        <pc:sldMkLst>
          <pc:docMk/>
          <pc:sldMk cId="403592620" sldId="278"/>
        </pc:sldMkLst>
        <pc:spChg chg="del">
          <ac:chgData name="Jose Mateus Ramiris" userId="d6dcff02-bda0-410e-b483-e9aa2ff64135" providerId="ADAL" clId="{950F9EF3-6448-4D9F-BA54-AC40AC9D4CBE}" dt="2025-06-24T03:15:32.784" v="57" actId="478"/>
          <ac:spMkLst>
            <pc:docMk/>
            <pc:sldMk cId="403592620" sldId="278"/>
            <ac:spMk id="5" creationId="{705D2662-1954-4FD6-8CE9-B5744C1B9C7A}"/>
          </ac:spMkLst>
        </pc:spChg>
        <pc:picChg chg="mod">
          <ac:chgData name="Jose Mateus Ramiris" userId="d6dcff02-bda0-410e-b483-e9aa2ff64135" providerId="ADAL" clId="{950F9EF3-6448-4D9F-BA54-AC40AC9D4CBE}" dt="2025-06-24T03:15:47.526" v="62" actId="1076"/>
          <ac:picMkLst>
            <pc:docMk/>
            <pc:sldMk cId="403592620" sldId="278"/>
            <ac:picMk id="2" creationId="{B72B1BF0-37AD-4C74-A7DB-A402739EE85D}"/>
          </ac:picMkLst>
        </pc:picChg>
      </pc:sldChg>
      <pc:sldChg chg="addSp delSp modSp add mod">
        <pc:chgData name="Jose Mateus Ramiris" userId="d6dcff02-bda0-410e-b483-e9aa2ff64135" providerId="ADAL" clId="{950F9EF3-6448-4D9F-BA54-AC40AC9D4CBE}" dt="2025-06-24T03:18:01.080" v="119" actId="6549"/>
        <pc:sldMkLst>
          <pc:docMk/>
          <pc:sldMk cId="613984240" sldId="282"/>
        </pc:sldMkLst>
        <pc:spChg chg="add">
          <ac:chgData name="Jose Mateus Ramiris" userId="d6dcff02-bda0-410e-b483-e9aa2ff64135" providerId="ADAL" clId="{950F9EF3-6448-4D9F-BA54-AC40AC9D4CBE}" dt="2025-06-24T03:16:48.156" v="102"/>
          <ac:spMkLst>
            <pc:docMk/>
            <pc:sldMk cId="613984240" sldId="282"/>
            <ac:spMk id="2" creationId="{4808E6F3-F3DA-FBAB-1335-E4CBC2CFD0FF}"/>
          </ac:spMkLst>
        </pc:spChg>
        <pc:spChg chg="add del mod">
          <ac:chgData name="Jose Mateus Ramiris" userId="d6dcff02-bda0-410e-b483-e9aa2ff64135" providerId="ADAL" clId="{950F9EF3-6448-4D9F-BA54-AC40AC9D4CBE}" dt="2025-06-24T03:17:27.462" v="108" actId="478"/>
          <ac:spMkLst>
            <pc:docMk/>
            <pc:sldMk cId="613984240" sldId="282"/>
            <ac:spMk id="3" creationId="{92122039-A3EB-8F7B-5D41-7B0B3598CD4E}"/>
          </ac:spMkLst>
        </pc:spChg>
        <pc:spChg chg="mod">
          <ac:chgData name="Jose Mateus Ramiris" userId="d6dcff02-bda0-410e-b483-e9aa2ff64135" providerId="ADAL" clId="{950F9EF3-6448-4D9F-BA54-AC40AC9D4CBE}" dt="2025-06-24T03:18:01.080" v="119" actId="6549"/>
          <ac:spMkLst>
            <pc:docMk/>
            <pc:sldMk cId="613984240" sldId="282"/>
            <ac:spMk id="59" creationId="{92866442-8742-3B4E-C6DC-B3C41478823C}"/>
          </ac:spMkLst>
        </pc:spChg>
        <pc:picChg chg="del">
          <ac:chgData name="Jose Mateus Ramiris" userId="d6dcff02-bda0-410e-b483-e9aa2ff64135" providerId="ADAL" clId="{950F9EF3-6448-4D9F-BA54-AC40AC9D4CBE}" dt="2025-06-24T03:16:32.729" v="101" actId="478"/>
          <ac:picMkLst>
            <pc:docMk/>
            <pc:sldMk cId="613984240" sldId="282"/>
            <ac:picMk id="58" creationId="{A3C95191-CA28-33D5-1BBC-2D5661A39064}"/>
          </ac:picMkLst>
        </pc:picChg>
      </pc:sldChg>
      <pc:sldChg chg="delSp modSp add mod">
        <pc:chgData name="Jose Mateus Ramiris" userId="d6dcff02-bda0-410e-b483-e9aa2ff64135" providerId="ADAL" clId="{950F9EF3-6448-4D9F-BA54-AC40AC9D4CBE}" dt="2025-06-24T03:22:02.983" v="174" actId="20577"/>
        <pc:sldMkLst>
          <pc:docMk/>
          <pc:sldMk cId="1325983007" sldId="283"/>
        </pc:sldMkLst>
        <pc:spChg chg="mod">
          <ac:chgData name="Jose Mateus Ramiris" userId="d6dcff02-bda0-410e-b483-e9aa2ff64135" providerId="ADAL" clId="{950F9EF3-6448-4D9F-BA54-AC40AC9D4CBE}" dt="2025-06-24T03:22:02.983" v="174" actId="20577"/>
          <ac:spMkLst>
            <pc:docMk/>
            <pc:sldMk cId="1325983007" sldId="283"/>
            <ac:spMk id="4" creationId="{CE82B2A8-B594-6AB8-B600-C418171532A2}"/>
          </ac:spMkLst>
        </pc:spChg>
        <pc:picChg chg="del">
          <ac:chgData name="Jose Mateus Ramiris" userId="d6dcff02-bda0-410e-b483-e9aa2ff64135" providerId="ADAL" clId="{950F9EF3-6448-4D9F-BA54-AC40AC9D4CBE}" dt="2025-06-24T03:20:36.562" v="159" actId="478"/>
          <ac:picMkLst>
            <pc:docMk/>
            <pc:sldMk cId="1325983007" sldId="283"/>
            <ac:picMk id="6" creationId="{CB3D20E8-6821-163B-DBA6-A2C8E8D45197}"/>
          </ac:picMkLst>
        </pc:picChg>
      </pc:sldChg>
      <pc:sldChg chg="addSp delSp modSp add mod">
        <pc:chgData name="Jose Mateus Ramiris" userId="d6dcff02-bda0-410e-b483-e9aa2ff64135" providerId="ADAL" clId="{950F9EF3-6448-4D9F-BA54-AC40AC9D4CBE}" dt="2025-06-24T03:25:53.774" v="187" actId="14100"/>
        <pc:sldMkLst>
          <pc:docMk/>
          <pc:sldMk cId="3093301274" sldId="284"/>
        </pc:sldMkLst>
        <pc:spChg chg="add mod">
          <ac:chgData name="Jose Mateus Ramiris" userId="d6dcff02-bda0-410e-b483-e9aa2ff64135" providerId="ADAL" clId="{950F9EF3-6448-4D9F-BA54-AC40AC9D4CBE}" dt="2025-06-24T03:25:47.537" v="185" actId="20577"/>
          <ac:spMkLst>
            <pc:docMk/>
            <pc:sldMk cId="3093301274" sldId="284"/>
            <ac:spMk id="2" creationId="{D60421F4-1BA0-09A6-4F43-0CEBC8483652}"/>
          </ac:spMkLst>
        </pc:spChg>
        <pc:spChg chg="del">
          <ac:chgData name="Jose Mateus Ramiris" userId="d6dcff02-bda0-410e-b483-e9aa2ff64135" providerId="ADAL" clId="{950F9EF3-6448-4D9F-BA54-AC40AC9D4CBE}" dt="2025-06-24T03:24:11.667" v="180" actId="478"/>
          <ac:spMkLst>
            <pc:docMk/>
            <pc:sldMk cId="3093301274" sldId="284"/>
            <ac:spMk id="6" creationId="{434167B6-8C1E-6CBE-4960-BFCD37519F4D}"/>
          </ac:spMkLst>
        </pc:spChg>
        <pc:spChg chg="del topLvl">
          <ac:chgData name="Jose Mateus Ramiris" userId="d6dcff02-bda0-410e-b483-e9aa2ff64135" providerId="ADAL" clId="{950F9EF3-6448-4D9F-BA54-AC40AC9D4CBE}" dt="2025-06-24T03:24:12.839" v="181" actId="478"/>
          <ac:spMkLst>
            <pc:docMk/>
            <pc:sldMk cId="3093301274" sldId="284"/>
            <ac:spMk id="9" creationId="{BFD9DBC6-4B31-6FCD-55DB-202741793D5B}"/>
          </ac:spMkLst>
        </pc:spChg>
        <pc:grpChg chg="del">
          <ac:chgData name="Jose Mateus Ramiris" userId="d6dcff02-bda0-410e-b483-e9aa2ff64135" providerId="ADAL" clId="{950F9EF3-6448-4D9F-BA54-AC40AC9D4CBE}" dt="2025-06-24T03:22:38.491" v="177" actId="478"/>
          <ac:grpSpMkLst>
            <pc:docMk/>
            <pc:sldMk cId="3093301274" sldId="284"/>
            <ac:grpSpMk id="8" creationId="{23B6E62F-E7E4-3918-8531-3E5265A45C5A}"/>
          </ac:grpSpMkLst>
        </pc:grpChg>
        <pc:picChg chg="mod">
          <ac:chgData name="Jose Mateus Ramiris" userId="d6dcff02-bda0-410e-b483-e9aa2ff64135" providerId="ADAL" clId="{950F9EF3-6448-4D9F-BA54-AC40AC9D4CBE}" dt="2025-06-24T03:25:53.774" v="187" actId="14100"/>
          <ac:picMkLst>
            <pc:docMk/>
            <pc:sldMk cId="3093301274" sldId="284"/>
            <ac:picMk id="7" creationId="{137928CB-7C3F-0ABD-5281-A6C2EBB41ED7}"/>
          </ac:picMkLst>
        </pc:picChg>
        <pc:picChg chg="del">
          <ac:chgData name="Jose Mateus Ramiris" userId="d6dcff02-bda0-410e-b483-e9aa2ff64135" providerId="ADAL" clId="{950F9EF3-6448-4D9F-BA54-AC40AC9D4CBE}" dt="2025-06-24T03:22:36.705" v="176" actId="478"/>
          <ac:picMkLst>
            <pc:docMk/>
            <pc:sldMk cId="3093301274" sldId="284"/>
            <ac:picMk id="10" creationId="{E1D333AA-07F8-FC3F-372A-93DFAA292369}"/>
          </ac:picMkLst>
        </pc:picChg>
        <pc:picChg chg="del topLvl">
          <ac:chgData name="Jose Mateus Ramiris" userId="d6dcff02-bda0-410e-b483-e9aa2ff64135" providerId="ADAL" clId="{950F9EF3-6448-4D9F-BA54-AC40AC9D4CBE}" dt="2025-06-24T03:22:38.491" v="177" actId="478"/>
          <ac:picMkLst>
            <pc:docMk/>
            <pc:sldMk cId="3093301274" sldId="284"/>
            <ac:picMk id="11" creationId="{A49DCDF8-5673-E572-AD76-55AFABA89FBE}"/>
          </ac:picMkLst>
        </pc:picChg>
      </pc:sldChg>
      <pc:sldChg chg="addSp modSp add mod">
        <pc:chgData name="Jose Mateus Ramiris" userId="d6dcff02-bda0-410e-b483-e9aa2ff64135" providerId="ADAL" clId="{950F9EF3-6448-4D9F-BA54-AC40AC9D4CBE}" dt="2025-06-24T03:28:15.932" v="222" actId="21"/>
        <pc:sldMkLst>
          <pc:docMk/>
          <pc:sldMk cId="1432557209" sldId="285"/>
        </pc:sldMkLst>
        <pc:spChg chg="mod">
          <ac:chgData name="Jose Mateus Ramiris" userId="d6dcff02-bda0-410e-b483-e9aa2ff64135" providerId="ADAL" clId="{950F9EF3-6448-4D9F-BA54-AC40AC9D4CBE}" dt="2025-06-24T03:28:15.932" v="222" actId="21"/>
          <ac:spMkLst>
            <pc:docMk/>
            <pc:sldMk cId="1432557209" sldId="285"/>
            <ac:spMk id="2" creationId="{2442AAA2-64D3-F170-AB55-BB8A21BDDEB9}"/>
          </ac:spMkLst>
        </pc:spChg>
        <pc:spChg chg="add">
          <ac:chgData name="Jose Mateus Ramiris" userId="d6dcff02-bda0-410e-b483-e9aa2ff64135" providerId="ADAL" clId="{950F9EF3-6448-4D9F-BA54-AC40AC9D4CBE}" dt="2025-06-24T03:26:37.167" v="206"/>
          <ac:spMkLst>
            <pc:docMk/>
            <pc:sldMk cId="1432557209" sldId="285"/>
            <ac:spMk id="3" creationId="{72A73F01-0742-FF92-1328-D7C93C6FCE27}"/>
          </ac:spMkLst>
        </pc:spChg>
        <pc:spChg chg="add">
          <ac:chgData name="Jose Mateus Ramiris" userId="d6dcff02-bda0-410e-b483-e9aa2ff64135" providerId="ADAL" clId="{950F9EF3-6448-4D9F-BA54-AC40AC9D4CBE}" dt="2025-06-24T03:26:45.545" v="209"/>
          <ac:spMkLst>
            <pc:docMk/>
            <pc:sldMk cId="1432557209" sldId="285"/>
            <ac:spMk id="4" creationId="{52C857FF-D5C8-CFD7-A688-7213752B0544}"/>
          </ac:spMkLst>
        </pc:spChg>
        <pc:picChg chg="mod">
          <ac:chgData name="Jose Mateus Ramiris" userId="d6dcff02-bda0-410e-b483-e9aa2ff64135" providerId="ADAL" clId="{950F9EF3-6448-4D9F-BA54-AC40AC9D4CBE}" dt="2025-06-24T03:26:25.167" v="193" actId="1076"/>
          <ac:picMkLst>
            <pc:docMk/>
            <pc:sldMk cId="1432557209" sldId="285"/>
            <ac:picMk id="7" creationId="{29261C9B-FA80-7B9C-A5D1-FEEDC2CB53F9}"/>
          </ac:picMkLst>
        </pc:picChg>
      </pc:sldChg>
      <pc:sldChg chg="modSp add mod">
        <pc:chgData name="Jose Mateus Ramiris" userId="d6dcff02-bda0-410e-b483-e9aa2ff64135" providerId="ADAL" clId="{950F9EF3-6448-4D9F-BA54-AC40AC9D4CBE}" dt="2025-06-24T03:29:07.218" v="233" actId="21"/>
        <pc:sldMkLst>
          <pc:docMk/>
          <pc:sldMk cId="1529521265" sldId="286"/>
        </pc:sldMkLst>
        <pc:spChg chg="mod">
          <ac:chgData name="Jose Mateus Ramiris" userId="d6dcff02-bda0-410e-b483-e9aa2ff64135" providerId="ADAL" clId="{950F9EF3-6448-4D9F-BA54-AC40AC9D4CBE}" dt="2025-06-24T03:29:07.218" v="233" actId="21"/>
          <ac:spMkLst>
            <pc:docMk/>
            <pc:sldMk cId="1529521265" sldId="286"/>
            <ac:spMk id="2" creationId="{4B3E161D-73D9-82CB-F44B-1B3B453AC8D8}"/>
          </ac:spMkLst>
        </pc:spChg>
      </pc:sldChg>
      <pc:sldChg chg="modSp add mod">
        <pc:chgData name="Jose Mateus Ramiris" userId="d6dcff02-bda0-410e-b483-e9aa2ff64135" providerId="ADAL" clId="{950F9EF3-6448-4D9F-BA54-AC40AC9D4CBE}" dt="2025-06-24T03:30:01.950" v="243" actId="14100"/>
        <pc:sldMkLst>
          <pc:docMk/>
          <pc:sldMk cId="2474327141" sldId="287"/>
        </pc:sldMkLst>
        <pc:spChg chg="mod">
          <ac:chgData name="Jose Mateus Ramiris" userId="d6dcff02-bda0-410e-b483-e9aa2ff64135" providerId="ADAL" clId="{950F9EF3-6448-4D9F-BA54-AC40AC9D4CBE}" dt="2025-06-24T03:29:53.457" v="241" actId="21"/>
          <ac:spMkLst>
            <pc:docMk/>
            <pc:sldMk cId="2474327141" sldId="287"/>
            <ac:spMk id="2" creationId="{B3F75396-9D3F-CB29-0DE3-A777F79E7C7C}"/>
          </ac:spMkLst>
        </pc:spChg>
        <pc:picChg chg="mod">
          <ac:chgData name="Jose Mateus Ramiris" userId="d6dcff02-bda0-410e-b483-e9aa2ff64135" providerId="ADAL" clId="{950F9EF3-6448-4D9F-BA54-AC40AC9D4CBE}" dt="2025-06-24T03:30:01.950" v="243" actId="14100"/>
          <ac:picMkLst>
            <pc:docMk/>
            <pc:sldMk cId="2474327141" sldId="287"/>
            <ac:picMk id="7" creationId="{B65E9B35-79F7-8539-C05E-36D5410B0FCC}"/>
          </ac:picMkLst>
        </pc:picChg>
      </pc:sldChg>
      <pc:sldChg chg="modSp add mod">
        <pc:chgData name="Jose Mateus Ramiris" userId="d6dcff02-bda0-410e-b483-e9aa2ff64135" providerId="ADAL" clId="{950F9EF3-6448-4D9F-BA54-AC40AC9D4CBE}" dt="2025-06-24T03:31:23.687" v="265" actId="1076"/>
        <pc:sldMkLst>
          <pc:docMk/>
          <pc:sldMk cId="3065730426" sldId="288"/>
        </pc:sldMkLst>
        <pc:spChg chg="mod">
          <ac:chgData name="Jose Mateus Ramiris" userId="d6dcff02-bda0-410e-b483-e9aa2ff64135" providerId="ADAL" clId="{950F9EF3-6448-4D9F-BA54-AC40AC9D4CBE}" dt="2025-06-24T03:31:15.586" v="262" actId="5793"/>
          <ac:spMkLst>
            <pc:docMk/>
            <pc:sldMk cId="3065730426" sldId="288"/>
            <ac:spMk id="2" creationId="{5407101A-FADF-C54C-4FC5-959F92195D14}"/>
          </ac:spMkLst>
        </pc:spChg>
        <pc:picChg chg="mod">
          <ac:chgData name="Jose Mateus Ramiris" userId="d6dcff02-bda0-410e-b483-e9aa2ff64135" providerId="ADAL" clId="{950F9EF3-6448-4D9F-BA54-AC40AC9D4CBE}" dt="2025-06-24T03:31:23.687" v="265" actId="1076"/>
          <ac:picMkLst>
            <pc:docMk/>
            <pc:sldMk cId="3065730426" sldId="288"/>
            <ac:picMk id="7" creationId="{F93D9075-AC14-E0D9-B4D6-EF8F58B506DA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://www.planalto.gov.br/ccivil_03/_Ato2019-2022/2019/Decreto/D9854.htm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://www.planalto.gov.br/ccivil_03/_Ato2019-2022/2019/Decreto/D9854.htm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AB6EBA-26B6-47E4-981B-32BB3057E6E4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F1FBEA1-1A2A-4E22-A09A-C52359EFEED5}">
      <dgm:prSet/>
      <dgm:spPr/>
      <dgm:t>
        <a:bodyPr/>
        <a:lstStyle/>
        <a:p>
          <a:r>
            <a:rPr lang="en-US" dirty="0"/>
            <a:t>PLANO NACIONAL DE IOT</a:t>
          </a:r>
        </a:p>
      </dgm:t>
    </dgm:pt>
    <dgm:pt modelId="{F58864AD-0104-4407-A0C6-65E900E58A5E}" type="parTrans" cxnId="{2D595CA8-B222-43D7-89BA-A93A932D6820}">
      <dgm:prSet/>
      <dgm:spPr/>
      <dgm:t>
        <a:bodyPr/>
        <a:lstStyle/>
        <a:p>
          <a:endParaRPr lang="en-US"/>
        </a:p>
      </dgm:t>
    </dgm:pt>
    <dgm:pt modelId="{FADA8CA7-71BD-4830-A70C-570A39C35C87}" type="sibTrans" cxnId="{2D595CA8-B222-43D7-89BA-A93A932D6820}">
      <dgm:prSet/>
      <dgm:spPr/>
      <dgm:t>
        <a:bodyPr/>
        <a:lstStyle/>
        <a:p>
          <a:endParaRPr lang="en-US"/>
        </a:p>
      </dgm:t>
    </dgm:pt>
    <dgm:pt modelId="{6B5FD096-281E-4B4D-B402-EA68C387DEC2}">
      <dgm:prSet/>
      <dgm:spPr/>
      <dgm:t>
        <a:bodyPr/>
        <a:lstStyle/>
        <a:p>
          <a:r>
            <a:rPr lang="pt-BR" b="1" i="0"/>
            <a:t>Publicado em 25/06/19 - </a:t>
          </a:r>
          <a:r>
            <a:rPr lang="pt-BR" b="1" i="0" u="heavy">
              <a:uFillTx/>
              <a:hlinkClick xmlns:r="http://schemas.openxmlformats.org/officeDocument/2006/relationships" r:id="rId1"/>
            </a:rPr>
            <a:t>Decreto: 9.854</a:t>
          </a:r>
          <a:endParaRPr lang="en-US"/>
        </a:p>
      </dgm:t>
    </dgm:pt>
    <dgm:pt modelId="{9C95D59F-15F4-4447-A312-8806DE9F03C2}" type="parTrans" cxnId="{F52CAF49-8DB4-49B0-8CA5-1021984941AC}">
      <dgm:prSet/>
      <dgm:spPr/>
      <dgm:t>
        <a:bodyPr/>
        <a:lstStyle/>
        <a:p>
          <a:endParaRPr lang="en-US"/>
        </a:p>
      </dgm:t>
    </dgm:pt>
    <dgm:pt modelId="{AD96DDAF-3EA8-46E0-96B7-21A34536BFA1}" type="sibTrans" cxnId="{F52CAF49-8DB4-49B0-8CA5-1021984941AC}">
      <dgm:prSet/>
      <dgm:spPr/>
      <dgm:t>
        <a:bodyPr/>
        <a:lstStyle/>
        <a:p>
          <a:endParaRPr lang="en-US"/>
        </a:p>
      </dgm:t>
    </dgm:pt>
    <dgm:pt modelId="{A5BF7121-E147-4B16-B7D1-CEA3DF7FA9B5}">
      <dgm:prSet/>
      <dgm:spPr/>
      <dgm:t>
        <a:bodyPr/>
        <a:lstStyle/>
        <a:p>
          <a:r>
            <a:rPr lang="pt-BR" b="1"/>
            <a:t>Fundamental para adoção fazer da IoT um divisor na economia,</a:t>
          </a:r>
          <a:endParaRPr lang="en-US"/>
        </a:p>
      </dgm:t>
    </dgm:pt>
    <dgm:pt modelId="{0609D93A-509D-4CE2-9BA9-01CF82E5F7AA}" type="parTrans" cxnId="{5C822825-D3C6-4C57-A851-DDC1F0083B2D}">
      <dgm:prSet/>
      <dgm:spPr/>
      <dgm:t>
        <a:bodyPr/>
        <a:lstStyle/>
        <a:p>
          <a:endParaRPr lang="en-US"/>
        </a:p>
      </dgm:t>
    </dgm:pt>
    <dgm:pt modelId="{53FA0455-A690-4B73-9009-D5F8F12EBEC4}" type="sibTrans" cxnId="{5C822825-D3C6-4C57-A851-DDC1F0083B2D}">
      <dgm:prSet/>
      <dgm:spPr/>
      <dgm:t>
        <a:bodyPr/>
        <a:lstStyle/>
        <a:p>
          <a:endParaRPr lang="en-US"/>
        </a:p>
      </dgm:t>
    </dgm:pt>
    <dgm:pt modelId="{ABCE2BBB-044C-48E2-9BCF-D086A13FC744}">
      <dgm:prSet/>
      <dgm:spPr/>
      <dgm:t>
        <a:bodyPr/>
        <a:lstStyle/>
        <a:p>
          <a:r>
            <a:rPr lang="pt-BR" b="1"/>
            <a:t>Falta de conectividade e os custos de conexão são muitos altos</a:t>
          </a:r>
          <a:endParaRPr lang="en-US"/>
        </a:p>
      </dgm:t>
    </dgm:pt>
    <dgm:pt modelId="{5D483821-683B-45CB-9DA6-80604E99AA18}" type="parTrans" cxnId="{607FA021-B1F2-4A37-8DF5-2CDD9BCD475A}">
      <dgm:prSet/>
      <dgm:spPr/>
      <dgm:t>
        <a:bodyPr/>
        <a:lstStyle/>
        <a:p>
          <a:endParaRPr lang="en-US"/>
        </a:p>
      </dgm:t>
    </dgm:pt>
    <dgm:pt modelId="{E1B8A3B3-703A-45DB-8988-CC9409D9993C}" type="sibTrans" cxnId="{607FA021-B1F2-4A37-8DF5-2CDD9BCD475A}">
      <dgm:prSet/>
      <dgm:spPr/>
      <dgm:t>
        <a:bodyPr/>
        <a:lstStyle/>
        <a:p>
          <a:endParaRPr lang="en-US"/>
        </a:p>
      </dgm:t>
    </dgm:pt>
    <dgm:pt modelId="{C575A231-B755-48F3-BB69-A1D18C764703}">
      <dgm:prSet/>
      <dgm:spPr/>
      <dgm:t>
        <a:bodyPr/>
        <a:lstStyle/>
        <a:p>
          <a:r>
            <a:rPr lang="pt-BR" b="1"/>
            <a:t>A qualidade de conexão é baixa e custa mais  caro (custo por bit transmitido)</a:t>
          </a:r>
          <a:endParaRPr lang="en-US"/>
        </a:p>
      </dgm:t>
    </dgm:pt>
    <dgm:pt modelId="{581515C6-01C0-416A-80A5-39904DEA98D6}" type="parTrans" cxnId="{F1C0637D-1F20-405B-9627-945B384A8C6B}">
      <dgm:prSet/>
      <dgm:spPr/>
      <dgm:t>
        <a:bodyPr/>
        <a:lstStyle/>
        <a:p>
          <a:endParaRPr lang="en-US"/>
        </a:p>
      </dgm:t>
    </dgm:pt>
    <dgm:pt modelId="{12D37DF2-28E9-4520-B5B5-54D1A7029A57}" type="sibTrans" cxnId="{F1C0637D-1F20-405B-9627-945B384A8C6B}">
      <dgm:prSet/>
      <dgm:spPr/>
      <dgm:t>
        <a:bodyPr/>
        <a:lstStyle/>
        <a:p>
          <a:endParaRPr lang="en-US"/>
        </a:p>
      </dgm:t>
    </dgm:pt>
    <dgm:pt modelId="{1A2DD07C-722F-4646-9878-0102FF56F165}">
      <dgm:prSet/>
      <dgm:spPr/>
      <dgm:t>
        <a:bodyPr/>
        <a:lstStyle/>
        <a:p>
          <a:r>
            <a:rPr lang="pt-BR" b="1"/>
            <a:t>A implantação de redes mais velozes e robustas  é lenta (3G com boa consolidação, 4G ainda em  expansão no Brasil). </a:t>
          </a:r>
          <a:endParaRPr lang="en-US"/>
        </a:p>
      </dgm:t>
    </dgm:pt>
    <dgm:pt modelId="{93A52BD1-CBED-4155-9024-502DDA6E471E}" type="parTrans" cxnId="{73FAF97B-06C8-437A-9AB1-D896D3801157}">
      <dgm:prSet/>
      <dgm:spPr/>
      <dgm:t>
        <a:bodyPr/>
        <a:lstStyle/>
        <a:p>
          <a:endParaRPr lang="en-US"/>
        </a:p>
      </dgm:t>
    </dgm:pt>
    <dgm:pt modelId="{CE596C3D-8A67-4F96-8D09-37E2319268C6}" type="sibTrans" cxnId="{73FAF97B-06C8-437A-9AB1-D896D3801157}">
      <dgm:prSet/>
      <dgm:spPr/>
      <dgm:t>
        <a:bodyPr/>
        <a:lstStyle/>
        <a:p>
          <a:endParaRPr lang="en-US"/>
        </a:p>
      </dgm:t>
    </dgm:pt>
    <dgm:pt modelId="{642D02F1-C877-4339-B433-049B6F0FB1F2}" type="pres">
      <dgm:prSet presAssocID="{8AAB6EBA-26B6-47E4-981B-32BB3057E6E4}" presName="linear" presStyleCnt="0">
        <dgm:presLayoutVars>
          <dgm:animLvl val="lvl"/>
          <dgm:resizeHandles val="exact"/>
        </dgm:presLayoutVars>
      </dgm:prSet>
      <dgm:spPr/>
    </dgm:pt>
    <dgm:pt modelId="{5240F268-7500-49D0-9ABF-2670CA745F52}" type="pres">
      <dgm:prSet presAssocID="{FF1FBEA1-1A2A-4E22-A09A-C52359EFEED5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F7901700-09F9-4B24-882B-760961D88B95}" type="pres">
      <dgm:prSet presAssocID="{FF1FBEA1-1A2A-4E22-A09A-C52359EFEED5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0E4FAC16-4F7A-4168-888E-5D090A6FE5BA}" type="presOf" srcId="{8AAB6EBA-26B6-47E4-981B-32BB3057E6E4}" destId="{642D02F1-C877-4339-B433-049B6F0FB1F2}" srcOrd="0" destOrd="0" presId="urn:microsoft.com/office/officeart/2005/8/layout/vList2"/>
    <dgm:cxn modelId="{FD35EF1D-F063-4AC2-ABB1-6EC7FA0AB93D}" type="presOf" srcId="{6B5FD096-281E-4B4D-B402-EA68C387DEC2}" destId="{F7901700-09F9-4B24-882B-760961D88B95}" srcOrd="0" destOrd="0" presId="urn:microsoft.com/office/officeart/2005/8/layout/vList2"/>
    <dgm:cxn modelId="{607FA021-B1F2-4A37-8DF5-2CDD9BCD475A}" srcId="{A5BF7121-E147-4B16-B7D1-CEA3DF7FA9B5}" destId="{ABCE2BBB-044C-48E2-9BCF-D086A13FC744}" srcOrd="0" destOrd="0" parTransId="{5D483821-683B-45CB-9DA6-80604E99AA18}" sibTransId="{E1B8A3B3-703A-45DB-8988-CC9409D9993C}"/>
    <dgm:cxn modelId="{5C822825-D3C6-4C57-A851-DDC1F0083B2D}" srcId="{6B5FD096-281E-4B4D-B402-EA68C387DEC2}" destId="{A5BF7121-E147-4B16-B7D1-CEA3DF7FA9B5}" srcOrd="0" destOrd="0" parTransId="{0609D93A-509D-4CE2-9BA9-01CF82E5F7AA}" sibTransId="{53FA0455-A690-4B73-9009-D5F8F12EBEC4}"/>
    <dgm:cxn modelId="{AD9E6B39-3E20-4900-A73D-7C65C525C7D4}" type="presOf" srcId="{C575A231-B755-48F3-BB69-A1D18C764703}" destId="{F7901700-09F9-4B24-882B-760961D88B95}" srcOrd="0" destOrd="3" presId="urn:microsoft.com/office/officeart/2005/8/layout/vList2"/>
    <dgm:cxn modelId="{4976DF5F-A102-4816-85CC-492357A3C30F}" type="presOf" srcId="{A5BF7121-E147-4B16-B7D1-CEA3DF7FA9B5}" destId="{F7901700-09F9-4B24-882B-760961D88B95}" srcOrd="0" destOrd="1" presId="urn:microsoft.com/office/officeart/2005/8/layout/vList2"/>
    <dgm:cxn modelId="{F52CAF49-8DB4-49B0-8CA5-1021984941AC}" srcId="{FF1FBEA1-1A2A-4E22-A09A-C52359EFEED5}" destId="{6B5FD096-281E-4B4D-B402-EA68C387DEC2}" srcOrd="0" destOrd="0" parTransId="{9C95D59F-15F4-4447-A312-8806DE9F03C2}" sibTransId="{AD96DDAF-3EA8-46E0-96B7-21A34536BFA1}"/>
    <dgm:cxn modelId="{0AEB287B-6A41-4755-A7FE-33ADFA491697}" type="presOf" srcId="{1A2DD07C-722F-4646-9878-0102FF56F165}" destId="{F7901700-09F9-4B24-882B-760961D88B95}" srcOrd="0" destOrd="4" presId="urn:microsoft.com/office/officeart/2005/8/layout/vList2"/>
    <dgm:cxn modelId="{73FAF97B-06C8-437A-9AB1-D896D3801157}" srcId="{FF1FBEA1-1A2A-4E22-A09A-C52359EFEED5}" destId="{1A2DD07C-722F-4646-9878-0102FF56F165}" srcOrd="2" destOrd="0" parTransId="{93A52BD1-CBED-4155-9024-502DDA6E471E}" sibTransId="{CE596C3D-8A67-4F96-8D09-37E2319268C6}"/>
    <dgm:cxn modelId="{F1C0637D-1F20-405B-9627-945B384A8C6B}" srcId="{FF1FBEA1-1A2A-4E22-A09A-C52359EFEED5}" destId="{C575A231-B755-48F3-BB69-A1D18C764703}" srcOrd="1" destOrd="0" parTransId="{581515C6-01C0-416A-80A5-39904DEA98D6}" sibTransId="{12D37DF2-28E9-4520-B5B5-54D1A7029A57}"/>
    <dgm:cxn modelId="{94EC038A-DB9B-4436-8628-FCA42CFA0BD9}" type="presOf" srcId="{FF1FBEA1-1A2A-4E22-A09A-C52359EFEED5}" destId="{5240F268-7500-49D0-9ABF-2670CA745F52}" srcOrd="0" destOrd="0" presId="urn:microsoft.com/office/officeart/2005/8/layout/vList2"/>
    <dgm:cxn modelId="{2D595CA8-B222-43D7-89BA-A93A932D6820}" srcId="{8AAB6EBA-26B6-47E4-981B-32BB3057E6E4}" destId="{FF1FBEA1-1A2A-4E22-A09A-C52359EFEED5}" srcOrd="0" destOrd="0" parTransId="{F58864AD-0104-4407-A0C6-65E900E58A5E}" sibTransId="{FADA8CA7-71BD-4830-A70C-570A39C35C87}"/>
    <dgm:cxn modelId="{AA3C68D4-4038-41EC-A1EA-F45C827FA621}" type="presOf" srcId="{ABCE2BBB-044C-48E2-9BCF-D086A13FC744}" destId="{F7901700-09F9-4B24-882B-760961D88B95}" srcOrd="0" destOrd="2" presId="urn:microsoft.com/office/officeart/2005/8/layout/vList2"/>
    <dgm:cxn modelId="{AA584270-25DF-4A15-A977-8194E728AE63}" type="presParOf" srcId="{642D02F1-C877-4339-B433-049B6F0FB1F2}" destId="{5240F268-7500-49D0-9ABF-2670CA745F52}" srcOrd="0" destOrd="0" presId="urn:microsoft.com/office/officeart/2005/8/layout/vList2"/>
    <dgm:cxn modelId="{E18EFA3E-3C6B-44B0-BA2B-ABE7F2957466}" type="presParOf" srcId="{642D02F1-C877-4339-B433-049B6F0FB1F2}" destId="{F7901700-09F9-4B24-882B-760961D88B95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40F268-7500-49D0-9ABF-2670CA745F52}">
      <dsp:nvSpPr>
        <dsp:cNvPr id="0" name=""/>
        <dsp:cNvSpPr/>
      </dsp:nvSpPr>
      <dsp:spPr>
        <a:xfrm>
          <a:off x="0" y="45925"/>
          <a:ext cx="10261595" cy="5516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PLANO NACIONAL DE IOT</a:t>
          </a:r>
        </a:p>
      </dsp:txBody>
      <dsp:txXfrm>
        <a:off x="26930" y="72855"/>
        <a:ext cx="10207735" cy="497795"/>
      </dsp:txXfrm>
    </dsp:sp>
    <dsp:sp modelId="{F7901700-09F9-4B24-882B-760961D88B95}">
      <dsp:nvSpPr>
        <dsp:cNvPr id="0" name=""/>
        <dsp:cNvSpPr/>
      </dsp:nvSpPr>
      <dsp:spPr>
        <a:xfrm>
          <a:off x="0" y="597580"/>
          <a:ext cx="10261595" cy="1809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5806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800" b="1" i="0" kern="1200"/>
            <a:t>Publicado em 25/06/19 - </a:t>
          </a:r>
          <a:r>
            <a:rPr lang="pt-BR" sz="1800" b="1" i="0" u="heavy" kern="1200">
              <a:uFillTx/>
              <a:hlinkClick xmlns:r="http://schemas.openxmlformats.org/officeDocument/2006/relationships" r:id="rId1"/>
            </a:rPr>
            <a:t>Decreto: 9.854</a:t>
          </a:r>
          <a:endParaRPr lang="en-US" sz="1800" kern="120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800" b="1" kern="1200"/>
            <a:t>Fundamental para adoção fazer da IoT um divisor na economia,</a:t>
          </a:r>
          <a:endParaRPr lang="en-US" sz="1800" kern="1200"/>
        </a:p>
        <a:p>
          <a:pPr marL="514350" lvl="3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800" b="1" kern="1200"/>
            <a:t>Falta de conectividade e os custos de conexão são muitos altos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800" b="1" kern="1200"/>
            <a:t>A qualidade de conexão é baixa e custa mais  caro (custo por bit transmitido)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800" b="1" kern="1200"/>
            <a:t>A implantação de redes mais velozes e robustas  é lenta (3G com boa consolidação, 4G ainda em  expansão no Brasil). </a:t>
          </a:r>
          <a:endParaRPr lang="en-US" sz="1800" kern="1200"/>
        </a:p>
      </dsp:txBody>
      <dsp:txXfrm>
        <a:off x="0" y="597580"/>
        <a:ext cx="10261595" cy="18091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C68F1716-D4E2-A480-9634-1F7ECB40475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EAE9EF5-398A-5F59-A6DD-3A91A9831E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E38C58-6705-44D8-991C-BE2984CDDFBC}" type="datetimeFigureOut">
              <a:rPr lang="pt-BR" smtClean="0"/>
              <a:t>24/06/2025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3EE3523-1140-2064-1555-87ED9BB3C5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5A70C8D-790D-9110-DCA9-1955673DF17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1C9A5A-8023-4294-AFF2-A9B3A23D85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62539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385" cy="6857615"/>
          </a:xfrm>
          <a:custGeom>
            <a:avLst/>
            <a:gdLst/>
            <a:ahLst/>
            <a:cxnLst/>
            <a:rect l="l" t="t" r="r" b="b"/>
            <a:pathLst>
              <a:path w="20104735" h="11308715">
                <a:moveTo>
                  <a:pt x="20104110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110" y="11308556"/>
                </a:lnTo>
                <a:lnTo>
                  <a:pt x="20104110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pPr marL="0" marR="0" lvl="0" indent="0" defTabSz="5544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bg object 17"/>
          <p:cNvSpPr/>
          <p:nvPr/>
        </p:nvSpPr>
        <p:spPr>
          <a:xfrm>
            <a:off x="0" y="6668683"/>
            <a:ext cx="12192000" cy="189067"/>
          </a:xfrm>
          <a:custGeom>
            <a:avLst/>
            <a:gdLst/>
            <a:ahLst/>
            <a:cxnLst/>
            <a:rect l="l" t="t" r="r" b="b"/>
            <a:pathLst>
              <a:path w="20104100" h="311784">
                <a:moveTo>
                  <a:pt x="20104099" y="0"/>
                </a:moveTo>
                <a:lnTo>
                  <a:pt x="0" y="0"/>
                </a:lnTo>
                <a:lnTo>
                  <a:pt x="0" y="311404"/>
                </a:lnTo>
                <a:lnTo>
                  <a:pt x="20104099" y="311404"/>
                </a:lnTo>
                <a:lnTo>
                  <a:pt x="20104099" y="0"/>
                </a:lnTo>
                <a:close/>
              </a:path>
            </a:pathLst>
          </a:custGeom>
          <a:solidFill>
            <a:srgbClr val="BC272C"/>
          </a:solidFill>
        </p:spPr>
        <p:txBody>
          <a:bodyPr wrap="square" lIns="0" tIns="0" rIns="0" bIns="0" rtlCol="0"/>
          <a:lstStyle/>
          <a:p>
            <a:pPr marL="0" marR="0" lvl="0" indent="0" defTabSz="5544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2" b="1" i="0">
                <a:solidFill>
                  <a:schemeClr val="bg1"/>
                </a:solidFill>
                <a:latin typeface="Poppins"/>
                <a:cs typeface="Poppi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80" b="1" i="0">
                <a:solidFill>
                  <a:srgbClr val="BD272C"/>
                </a:solidFill>
                <a:latin typeface="Poppins"/>
                <a:cs typeface="Poppins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2014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7C9701-A3E1-12A6-9620-D9657C1B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55E7E53-97C3-159C-1BD1-499CA1037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638898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F6724ED-3821-81F5-A92F-98A393B0F5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65D280D-EA52-5732-3F72-B6A296E576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5FDD3A0-16A0-3258-0B94-A31676551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016EF68-95FF-1B62-97B3-926FB980C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4F969A3-2791-3B95-F131-F5A90191C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8338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2191999" cy="6850742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2524676" y="434118"/>
            <a:ext cx="9296111" cy="3441707"/>
          </a:xfrm>
          <a:custGeom>
            <a:avLst/>
            <a:gdLst/>
            <a:ahLst/>
            <a:cxnLst/>
            <a:rect l="l" t="t" r="r" b="b"/>
            <a:pathLst>
              <a:path w="15328900" h="5675630">
                <a:moveTo>
                  <a:pt x="4347349" y="5053711"/>
                </a:moveTo>
                <a:lnTo>
                  <a:pt x="4306316" y="4616996"/>
                </a:lnTo>
                <a:lnTo>
                  <a:pt x="4301960" y="4616996"/>
                </a:lnTo>
                <a:lnTo>
                  <a:pt x="4066438" y="5053711"/>
                </a:lnTo>
                <a:lnTo>
                  <a:pt x="4347349" y="5053711"/>
                </a:lnTo>
                <a:close/>
              </a:path>
              <a:path w="15328900" h="5675630">
                <a:moveTo>
                  <a:pt x="5775376" y="4201503"/>
                </a:moveTo>
                <a:lnTo>
                  <a:pt x="5775249" y="4201503"/>
                </a:lnTo>
                <a:lnTo>
                  <a:pt x="5775249" y="4416234"/>
                </a:lnTo>
                <a:lnTo>
                  <a:pt x="5775249" y="4455033"/>
                </a:lnTo>
                <a:lnTo>
                  <a:pt x="5775249" y="5462524"/>
                </a:lnTo>
                <a:lnTo>
                  <a:pt x="5465038" y="5462524"/>
                </a:lnTo>
                <a:lnTo>
                  <a:pt x="5465038" y="5423700"/>
                </a:lnTo>
                <a:lnTo>
                  <a:pt x="5775249" y="5423700"/>
                </a:lnTo>
                <a:lnTo>
                  <a:pt x="5775249" y="5214226"/>
                </a:lnTo>
                <a:lnTo>
                  <a:pt x="5465038" y="5214226"/>
                </a:lnTo>
                <a:lnTo>
                  <a:pt x="5465038" y="5175428"/>
                </a:lnTo>
                <a:lnTo>
                  <a:pt x="5775249" y="5175428"/>
                </a:lnTo>
                <a:lnTo>
                  <a:pt x="5775249" y="4956657"/>
                </a:lnTo>
                <a:lnTo>
                  <a:pt x="5465038" y="4956657"/>
                </a:lnTo>
                <a:lnTo>
                  <a:pt x="5465038" y="4917872"/>
                </a:lnTo>
                <a:lnTo>
                  <a:pt x="5775249" y="4917872"/>
                </a:lnTo>
                <a:lnTo>
                  <a:pt x="5775249" y="4702594"/>
                </a:lnTo>
                <a:lnTo>
                  <a:pt x="5465038" y="4702594"/>
                </a:lnTo>
                <a:lnTo>
                  <a:pt x="5465038" y="4663745"/>
                </a:lnTo>
                <a:lnTo>
                  <a:pt x="5775249" y="4663745"/>
                </a:lnTo>
                <a:lnTo>
                  <a:pt x="5775249" y="4455033"/>
                </a:lnTo>
                <a:lnTo>
                  <a:pt x="5465038" y="4455033"/>
                </a:lnTo>
                <a:lnTo>
                  <a:pt x="5465038" y="4416234"/>
                </a:lnTo>
                <a:lnTo>
                  <a:pt x="5775249" y="4416234"/>
                </a:lnTo>
                <a:lnTo>
                  <a:pt x="5775249" y="4201503"/>
                </a:lnTo>
                <a:lnTo>
                  <a:pt x="5355717" y="4201503"/>
                </a:lnTo>
                <a:lnTo>
                  <a:pt x="5355717" y="4411789"/>
                </a:lnTo>
                <a:lnTo>
                  <a:pt x="5132336" y="5462714"/>
                </a:lnTo>
                <a:lnTo>
                  <a:pt x="4841189" y="5462714"/>
                </a:lnTo>
                <a:lnTo>
                  <a:pt x="5064633" y="4411789"/>
                </a:lnTo>
                <a:lnTo>
                  <a:pt x="5355717" y="4411789"/>
                </a:lnTo>
                <a:lnTo>
                  <a:pt x="5355717" y="4201503"/>
                </a:lnTo>
                <a:lnTo>
                  <a:pt x="4730623" y="4201503"/>
                </a:lnTo>
                <a:lnTo>
                  <a:pt x="4730623" y="5462714"/>
                </a:lnTo>
                <a:lnTo>
                  <a:pt x="4401667" y="5462714"/>
                </a:lnTo>
                <a:lnTo>
                  <a:pt x="4375480" y="5257470"/>
                </a:lnTo>
                <a:lnTo>
                  <a:pt x="3949001" y="5257470"/>
                </a:lnTo>
                <a:lnTo>
                  <a:pt x="3836936" y="5462714"/>
                </a:lnTo>
                <a:lnTo>
                  <a:pt x="3545802" y="5462714"/>
                </a:lnTo>
                <a:lnTo>
                  <a:pt x="4184053" y="4411789"/>
                </a:lnTo>
                <a:lnTo>
                  <a:pt x="4539234" y="4411789"/>
                </a:lnTo>
                <a:lnTo>
                  <a:pt x="4730623" y="5462714"/>
                </a:lnTo>
                <a:lnTo>
                  <a:pt x="4730623" y="4201503"/>
                </a:lnTo>
                <a:lnTo>
                  <a:pt x="3661524" y="4201503"/>
                </a:lnTo>
                <a:lnTo>
                  <a:pt x="3661524" y="4411789"/>
                </a:lnTo>
                <a:lnTo>
                  <a:pt x="3438131" y="5462714"/>
                </a:lnTo>
                <a:lnTo>
                  <a:pt x="3034944" y="5462714"/>
                </a:lnTo>
                <a:lnTo>
                  <a:pt x="2849384" y="4657839"/>
                </a:lnTo>
                <a:lnTo>
                  <a:pt x="2846489" y="4657839"/>
                </a:lnTo>
                <a:lnTo>
                  <a:pt x="2675445" y="5462714"/>
                </a:lnTo>
                <a:lnTo>
                  <a:pt x="2413431" y="5462714"/>
                </a:lnTo>
                <a:lnTo>
                  <a:pt x="2636850" y="4411789"/>
                </a:lnTo>
                <a:lnTo>
                  <a:pt x="3044406" y="4411789"/>
                </a:lnTo>
                <a:lnTo>
                  <a:pt x="3230207" y="5194897"/>
                </a:lnTo>
                <a:lnTo>
                  <a:pt x="3233610" y="5191925"/>
                </a:lnTo>
                <a:lnTo>
                  <a:pt x="3399536" y="4411789"/>
                </a:lnTo>
                <a:lnTo>
                  <a:pt x="3661524" y="4411789"/>
                </a:lnTo>
                <a:lnTo>
                  <a:pt x="3661524" y="4201503"/>
                </a:lnTo>
                <a:lnTo>
                  <a:pt x="2472385" y="4201503"/>
                </a:lnTo>
                <a:lnTo>
                  <a:pt x="2472385" y="4411789"/>
                </a:lnTo>
                <a:lnTo>
                  <a:pt x="2428964" y="4615548"/>
                </a:lnTo>
                <a:lnTo>
                  <a:pt x="1919516" y="4615548"/>
                </a:lnTo>
                <a:lnTo>
                  <a:pt x="1873440" y="4832502"/>
                </a:lnTo>
                <a:lnTo>
                  <a:pt x="2342108" y="4832502"/>
                </a:lnTo>
                <a:lnTo>
                  <a:pt x="2298941" y="5036185"/>
                </a:lnTo>
                <a:lnTo>
                  <a:pt x="1830260" y="5036185"/>
                </a:lnTo>
                <a:lnTo>
                  <a:pt x="1782953" y="5258879"/>
                </a:lnTo>
                <a:lnTo>
                  <a:pt x="2292413" y="5258879"/>
                </a:lnTo>
                <a:lnTo>
                  <a:pt x="2248992" y="5462714"/>
                </a:lnTo>
                <a:lnTo>
                  <a:pt x="1448473" y="5462714"/>
                </a:lnTo>
                <a:lnTo>
                  <a:pt x="1606270" y="4720374"/>
                </a:lnTo>
                <a:lnTo>
                  <a:pt x="1671866" y="4411789"/>
                </a:lnTo>
                <a:lnTo>
                  <a:pt x="2472385" y="4411789"/>
                </a:lnTo>
                <a:lnTo>
                  <a:pt x="2472385" y="4201503"/>
                </a:lnTo>
                <a:lnTo>
                  <a:pt x="1421218" y="4201503"/>
                </a:lnTo>
                <a:lnTo>
                  <a:pt x="1421218" y="4622330"/>
                </a:lnTo>
                <a:lnTo>
                  <a:pt x="1418031" y="4668761"/>
                </a:lnTo>
                <a:lnTo>
                  <a:pt x="1406944" y="4720374"/>
                </a:lnTo>
                <a:lnTo>
                  <a:pt x="1115872" y="4720374"/>
                </a:lnTo>
                <a:lnTo>
                  <a:pt x="1120267" y="4691710"/>
                </a:lnTo>
                <a:lnTo>
                  <a:pt x="1118603" y="4666729"/>
                </a:lnTo>
                <a:lnTo>
                  <a:pt x="1097622" y="4627257"/>
                </a:lnTo>
                <a:lnTo>
                  <a:pt x="1056157" y="4602315"/>
                </a:lnTo>
                <a:lnTo>
                  <a:pt x="992632" y="4593742"/>
                </a:lnTo>
                <a:lnTo>
                  <a:pt x="943203" y="4601375"/>
                </a:lnTo>
                <a:lnTo>
                  <a:pt x="898931" y="4622114"/>
                </a:lnTo>
                <a:lnTo>
                  <a:pt x="865111" y="4652683"/>
                </a:lnTo>
                <a:lnTo>
                  <a:pt x="847064" y="4689805"/>
                </a:lnTo>
                <a:lnTo>
                  <a:pt x="848855" y="4730191"/>
                </a:lnTo>
                <a:lnTo>
                  <a:pt x="904468" y="4782439"/>
                </a:lnTo>
                <a:lnTo>
                  <a:pt x="946886" y="4798923"/>
                </a:lnTo>
                <a:lnTo>
                  <a:pt x="991412" y="4812055"/>
                </a:lnTo>
                <a:lnTo>
                  <a:pt x="1106424" y="4840160"/>
                </a:lnTo>
                <a:lnTo>
                  <a:pt x="1145933" y="4850828"/>
                </a:lnTo>
                <a:lnTo>
                  <a:pt x="1184592" y="4863223"/>
                </a:lnTo>
                <a:lnTo>
                  <a:pt x="1221524" y="4877994"/>
                </a:lnTo>
                <a:lnTo>
                  <a:pt x="1255852" y="4895761"/>
                </a:lnTo>
                <a:lnTo>
                  <a:pt x="1313218" y="4942916"/>
                </a:lnTo>
                <a:lnTo>
                  <a:pt x="1349730" y="5009820"/>
                </a:lnTo>
                <a:lnTo>
                  <a:pt x="1357985" y="5052288"/>
                </a:lnTo>
                <a:lnTo>
                  <a:pt x="1358430" y="5101628"/>
                </a:lnTo>
                <a:lnTo>
                  <a:pt x="1350175" y="5158473"/>
                </a:lnTo>
                <a:lnTo>
                  <a:pt x="1337195" y="5204117"/>
                </a:lnTo>
                <a:lnTo>
                  <a:pt x="1318704" y="5246217"/>
                </a:lnTo>
                <a:lnTo>
                  <a:pt x="1295133" y="5284813"/>
                </a:lnTo>
                <a:lnTo>
                  <a:pt x="1266888" y="5319915"/>
                </a:lnTo>
                <a:lnTo>
                  <a:pt x="1234389" y="5351577"/>
                </a:lnTo>
                <a:lnTo>
                  <a:pt x="1198054" y="5379783"/>
                </a:lnTo>
                <a:lnTo>
                  <a:pt x="1158303" y="5404599"/>
                </a:lnTo>
                <a:lnTo>
                  <a:pt x="1115555" y="5426011"/>
                </a:lnTo>
                <a:lnTo>
                  <a:pt x="1070216" y="5444071"/>
                </a:lnTo>
                <a:lnTo>
                  <a:pt x="1022718" y="5458790"/>
                </a:lnTo>
                <a:lnTo>
                  <a:pt x="973480" y="5470195"/>
                </a:lnTo>
                <a:lnTo>
                  <a:pt x="922909" y="5478323"/>
                </a:lnTo>
                <a:lnTo>
                  <a:pt x="871423" y="5483174"/>
                </a:lnTo>
                <a:lnTo>
                  <a:pt x="819442" y="5484787"/>
                </a:lnTo>
                <a:lnTo>
                  <a:pt x="771182" y="5483784"/>
                </a:lnTo>
                <a:lnTo>
                  <a:pt x="724484" y="5480634"/>
                </a:lnTo>
                <a:lnTo>
                  <a:pt x="679716" y="5475059"/>
                </a:lnTo>
                <a:lnTo>
                  <a:pt x="637260" y="5466816"/>
                </a:lnTo>
                <a:lnTo>
                  <a:pt x="597484" y="5455653"/>
                </a:lnTo>
                <a:lnTo>
                  <a:pt x="560793" y="5441327"/>
                </a:lnTo>
                <a:lnTo>
                  <a:pt x="498094" y="5402135"/>
                </a:lnTo>
                <a:lnTo>
                  <a:pt x="452208" y="5347233"/>
                </a:lnTo>
                <a:lnTo>
                  <a:pt x="426135" y="5274589"/>
                </a:lnTo>
                <a:lnTo>
                  <a:pt x="421474" y="5230977"/>
                </a:lnTo>
                <a:lnTo>
                  <a:pt x="422910" y="5182184"/>
                </a:lnTo>
                <a:lnTo>
                  <a:pt x="430796" y="5127930"/>
                </a:lnTo>
                <a:lnTo>
                  <a:pt x="721906" y="5127930"/>
                </a:lnTo>
                <a:lnTo>
                  <a:pt x="717511" y="5173611"/>
                </a:lnTo>
                <a:lnTo>
                  <a:pt x="725919" y="5211521"/>
                </a:lnTo>
                <a:lnTo>
                  <a:pt x="746036" y="5241442"/>
                </a:lnTo>
                <a:lnTo>
                  <a:pt x="776732" y="5263108"/>
                </a:lnTo>
                <a:lnTo>
                  <a:pt x="816927" y="5276278"/>
                </a:lnTo>
                <a:lnTo>
                  <a:pt x="865505" y="5280723"/>
                </a:lnTo>
                <a:lnTo>
                  <a:pt x="908113" y="5276532"/>
                </a:lnTo>
                <a:lnTo>
                  <a:pt x="951928" y="5263972"/>
                </a:lnTo>
                <a:lnTo>
                  <a:pt x="991971" y="5243017"/>
                </a:lnTo>
                <a:lnTo>
                  <a:pt x="1023213" y="5213680"/>
                </a:lnTo>
                <a:lnTo>
                  <a:pt x="1040650" y="5175961"/>
                </a:lnTo>
                <a:lnTo>
                  <a:pt x="1043139" y="5143728"/>
                </a:lnTo>
                <a:lnTo>
                  <a:pt x="1038834" y="5127930"/>
                </a:lnTo>
                <a:lnTo>
                  <a:pt x="996772" y="5079784"/>
                </a:lnTo>
                <a:lnTo>
                  <a:pt x="930313" y="5053876"/>
                </a:lnTo>
                <a:lnTo>
                  <a:pt x="889190" y="5042763"/>
                </a:lnTo>
                <a:lnTo>
                  <a:pt x="795820" y="5018964"/>
                </a:lnTo>
                <a:lnTo>
                  <a:pt x="745426" y="5004155"/>
                </a:lnTo>
                <a:lnTo>
                  <a:pt x="693788" y="4986007"/>
                </a:lnTo>
                <a:lnTo>
                  <a:pt x="641845" y="4963465"/>
                </a:lnTo>
                <a:lnTo>
                  <a:pt x="599033" y="4936185"/>
                </a:lnTo>
                <a:lnTo>
                  <a:pt x="566724" y="4901552"/>
                </a:lnTo>
                <a:lnTo>
                  <a:pt x="544690" y="4860455"/>
                </a:lnTo>
                <a:lnTo>
                  <a:pt x="532676" y="4813795"/>
                </a:lnTo>
                <a:lnTo>
                  <a:pt x="530466" y="4762436"/>
                </a:lnTo>
                <a:lnTo>
                  <a:pt x="537781" y="4707280"/>
                </a:lnTo>
                <a:lnTo>
                  <a:pt x="554113" y="4656671"/>
                </a:lnTo>
                <a:lnTo>
                  <a:pt x="575208" y="4611332"/>
                </a:lnTo>
                <a:lnTo>
                  <a:pt x="600671" y="4571035"/>
                </a:lnTo>
                <a:lnTo>
                  <a:pt x="630085" y="4535538"/>
                </a:lnTo>
                <a:lnTo>
                  <a:pt x="663067" y="4504575"/>
                </a:lnTo>
                <a:lnTo>
                  <a:pt x="699223" y="4477905"/>
                </a:lnTo>
                <a:lnTo>
                  <a:pt x="738149" y="4455299"/>
                </a:lnTo>
                <a:lnTo>
                  <a:pt x="779462" y="4436503"/>
                </a:lnTo>
                <a:lnTo>
                  <a:pt x="822744" y="4421263"/>
                </a:lnTo>
                <a:lnTo>
                  <a:pt x="867613" y="4409351"/>
                </a:lnTo>
                <a:lnTo>
                  <a:pt x="913663" y="4400512"/>
                </a:lnTo>
                <a:lnTo>
                  <a:pt x="960513" y="4394492"/>
                </a:lnTo>
                <a:lnTo>
                  <a:pt x="1007745" y="4391063"/>
                </a:lnTo>
                <a:lnTo>
                  <a:pt x="1054976" y="4389983"/>
                </a:lnTo>
                <a:lnTo>
                  <a:pt x="1101191" y="4391190"/>
                </a:lnTo>
                <a:lnTo>
                  <a:pt x="1146492" y="4394987"/>
                </a:lnTo>
                <a:lnTo>
                  <a:pt x="1190294" y="4401578"/>
                </a:lnTo>
                <a:lnTo>
                  <a:pt x="1232027" y="4411180"/>
                </a:lnTo>
                <a:lnTo>
                  <a:pt x="1271104" y="4424007"/>
                </a:lnTo>
                <a:lnTo>
                  <a:pt x="1306931" y="4440275"/>
                </a:lnTo>
                <a:lnTo>
                  <a:pt x="1366545" y="4484014"/>
                </a:lnTo>
                <a:lnTo>
                  <a:pt x="1406194" y="4544111"/>
                </a:lnTo>
                <a:lnTo>
                  <a:pt x="1417078" y="4580852"/>
                </a:lnTo>
                <a:lnTo>
                  <a:pt x="1421218" y="4622330"/>
                </a:lnTo>
                <a:lnTo>
                  <a:pt x="1421218" y="4201503"/>
                </a:lnTo>
                <a:lnTo>
                  <a:pt x="0" y="4201503"/>
                </a:lnTo>
                <a:lnTo>
                  <a:pt x="0" y="4416247"/>
                </a:lnTo>
                <a:lnTo>
                  <a:pt x="310095" y="4416247"/>
                </a:lnTo>
                <a:lnTo>
                  <a:pt x="310095" y="4455033"/>
                </a:lnTo>
                <a:lnTo>
                  <a:pt x="0" y="4455033"/>
                </a:lnTo>
                <a:lnTo>
                  <a:pt x="0" y="4663745"/>
                </a:lnTo>
                <a:lnTo>
                  <a:pt x="310095" y="4663745"/>
                </a:lnTo>
                <a:lnTo>
                  <a:pt x="310095" y="4702594"/>
                </a:lnTo>
                <a:lnTo>
                  <a:pt x="0" y="4702594"/>
                </a:lnTo>
                <a:lnTo>
                  <a:pt x="0" y="4917884"/>
                </a:lnTo>
                <a:lnTo>
                  <a:pt x="310095" y="4917884"/>
                </a:lnTo>
                <a:lnTo>
                  <a:pt x="310095" y="4956657"/>
                </a:lnTo>
                <a:lnTo>
                  <a:pt x="0" y="4956657"/>
                </a:lnTo>
                <a:lnTo>
                  <a:pt x="0" y="5175428"/>
                </a:lnTo>
                <a:lnTo>
                  <a:pt x="310095" y="5175428"/>
                </a:lnTo>
                <a:lnTo>
                  <a:pt x="310095" y="5214226"/>
                </a:lnTo>
                <a:lnTo>
                  <a:pt x="0" y="5214226"/>
                </a:lnTo>
                <a:lnTo>
                  <a:pt x="0" y="5423700"/>
                </a:lnTo>
                <a:lnTo>
                  <a:pt x="310095" y="5423700"/>
                </a:lnTo>
                <a:lnTo>
                  <a:pt x="310095" y="5462524"/>
                </a:lnTo>
                <a:lnTo>
                  <a:pt x="0" y="5462524"/>
                </a:lnTo>
                <a:lnTo>
                  <a:pt x="0" y="5675274"/>
                </a:lnTo>
                <a:lnTo>
                  <a:pt x="5775376" y="5675274"/>
                </a:lnTo>
                <a:lnTo>
                  <a:pt x="5775376" y="5484787"/>
                </a:lnTo>
                <a:lnTo>
                  <a:pt x="5775376" y="5462714"/>
                </a:lnTo>
                <a:lnTo>
                  <a:pt x="5775376" y="4389983"/>
                </a:lnTo>
                <a:lnTo>
                  <a:pt x="5775376" y="4201503"/>
                </a:lnTo>
                <a:close/>
              </a:path>
              <a:path w="15328900" h="5675630">
                <a:moveTo>
                  <a:pt x="15328418" y="0"/>
                </a:moveTo>
                <a:lnTo>
                  <a:pt x="14388948" y="0"/>
                </a:lnTo>
                <a:lnTo>
                  <a:pt x="15328418" y="939457"/>
                </a:lnTo>
                <a:lnTo>
                  <a:pt x="1532841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96" b="1" i="0">
                <a:solidFill>
                  <a:srgbClr val="333333"/>
                </a:solidFill>
                <a:latin typeface="Poppins"/>
                <a:cs typeface="Poppins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8425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1F137A-7CB1-4549-27E1-BA4A5BCFC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7064549-2BC0-6DD2-635C-0196F1E26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F15568F-20AB-404E-17D3-595E1CB1D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CE76F26-0BCC-7A31-0E3C-1BE22868A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2790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997B55-1EB3-E80D-7764-AA2E5F133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C6B2ED-54CC-381E-8923-8E2F0EF997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77C1C0-E6A5-DAC0-B06F-FD68FEF58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274F892-214C-42EC-59F5-C1A0AE22F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7552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880D60-1353-4469-3020-42B558B42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25D102-5134-A399-A714-E06543CB72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4AB5301-DF7C-DDA5-37D6-08FDE4F59A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F3CACAD-2AB4-3EAC-3D95-49E03AB5F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26BA36B-AB21-8CF3-60A2-B09D401BA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13EE101-DAB0-71F8-E593-F85A00D45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8611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377482-9CDA-51AB-1C5C-861CD7E8A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EE77CBD-6137-43AA-393C-3E4666316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39C09B0-12C6-220A-60D3-EBF85C161B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364DC8E-DAFC-B8C7-BEE3-935895868A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01CC9D9-E2AC-F5F8-880F-18DBA1034E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56E7282-0EE3-44E6-14CE-E1BFA0B6B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0064834-E1C3-5C7B-B994-EEC3E548C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692F7B3-E37B-7EC7-0D4E-A60E1EBFD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4204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3B10DF-C453-B0A0-FD68-BE896FDBB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2AA7D25-5552-9CFF-AD03-EE515124B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1F16B0F-0FDB-EA04-B5E3-5C44772D3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26B8585-1B52-C89D-53DB-E56564C6C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463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821D91A-B00D-943B-6183-EA596A5A6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7ACD128-0749-4572-DE50-73668D8B6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95EB4D0-6C78-72CB-C943-8057D7D07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1692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B7686C-B731-02E4-AC23-B53EC46B3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85EA8C-E3FF-B309-B225-87DE83302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7984AF1-0CDC-2B5B-A147-97A68CE127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FC5BC34-1DF7-2986-AF7C-9AC14F204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8A6DC33-14B8-30F7-62F8-7153418FB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E36831A-1CAE-83BD-D215-3C4E98A5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3267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F75531-E29C-6344-93B8-5C8C83C5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E085122-18E9-C1C1-B094-3E20A71529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6518C62-82D2-13CA-B3C5-343547E29B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8CA462F-7D51-8918-247D-1F7350D6B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C7A6D73-9772-3181-071E-A36E5F053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E65FAD4-0D33-88D7-389D-E574230DD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6833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ED4AA22-2719-FFFC-7061-394A9DB37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9EDAA9-A940-77B4-64A0-912B89D92A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1D1FD7B-0AF8-4818-280D-A543B61EB0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2C13F7-ED4D-2ED8-E0B3-37CD84215C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4418DB9-F4BB-DCF3-3941-274E20304A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bg object 16">
            <a:extLst>
              <a:ext uri="{FF2B5EF4-FFF2-40B4-BE49-F238E27FC236}">
                <a16:creationId xmlns:a16="http://schemas.microsoft.com/office/drawing/2014/main" id="{0DFE230B-F06A-8264-DD8C-4C32E1D529C2}"/>
              </a:ext>
            </a:extLst>
          </p:cNvPr>
          <p:cNvSpPr/>
          <p:nvPr userDrawn="1"/>
        </p:nvSpPr>
        <p:spPr>
          <a:xfrm>
            <a:off x="0" y="0"/>
            <a:ext cx="12192385" cy="6857615"/>
          </a:xfrm>
          <a:custGeom>
            <a:avLst/>
            <a:gdLst/>
            <a:ahLst/>
            <a:cxnLst/>
            <a:rect l="l" t="t" r="r" b="b"/>
            <a:pathLst>
              <a:path w="20104735" h="11308715">
                <a:moveTo>
                  <a:pt x="20104110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110" y="11308556"/>
                </a:lnTo>
                <a:lnTo>
                  <a:pt x="20104110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pPr marL="0" marR="0" lvl="0" indent="0" defTabSz="5544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bg object 17">
            <a:extLst>
              <a:ext uri="{FF2B5EF4-FFF2-40B4-BE49-F238E27FC236}">
                <a16:creationId xmlns:a16="http://schemas.microsoft.com/office/drawing/2014/main" id="{C7BA4203-B517-5404-0377-34AC00347B65}"/>
              </a:ext>
            </a:extLst>
          </p:cNvPr>
          <p:cNvSpPr/>
          <p:nvPr userDrawn="1"/>
        </p:nvSpPr>
        <p:spPr>
          <a:xfrm>
            <a:off x="152400" y="6821083"/>
            <a:ext cx="12192000" cy="189067"/>
          </a:xfrm>
          <a:custGeom>
            <a:avLst/>
            <a:gdLst/>
            <a:ahLst/>
            <a:cxnLst/>
            <a:rect l="l" t="t" r="r" b="b"/>
            <a:pathLst>
              <a:path w="20104100" h="311784">
                <a:moveTo>
                  <a:pt x="20104099" y="0"/>
                </a:moveTo>
                <a:lnTo>
                  <a:pt x="0" y="0"/>
                </a:lnTo>
                <a:lnTo>
                  <a:pt x="0" y="311404"/>
                </a:lnTo>
                <a:lnTo>
                  <a:pt x="20104099" y="311404"/>
                </a:lnTo>
                <a:lnTo>
                  <a:pt x="20104099" y="0"/>
                </a:lnTo>
                <a:close/>
              </a:path>
            </a:pathLst>
          </a:custGeom>
          <a:solidFill>
            <a:srgbClr val="BC272C"/>
          </a:solidFill>
        </p:spPr>
        <p:txBody>
          <a:bodyPr wrap="square" lIns="0" tIns="0" rIns="0" bIns="0" rtlCol="0"/>
          <a:lstStyle/>
          <a:p>
            <a:pPr marL="0" marR="0" lvl="0" indent="0" defTabSz="5544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Holder 5">
            <a:extLst>
              <a:ext uri="{FF2B5EF4-FFF2-40B4-BE49-F238E27FC236}">
                <a16:creationId xmlns:a16="http://schemas.microsoft.com/office/drawing/2014/main" id="{ADB1C5C8-65DF-E5BE-2909-8A3997BBBAF1}"/>
              </a:ext>
            </a:extLst>
          </p:cNvPr>
          <p:cNvSpPr txBox="1">
            <a:spLocks/>
          </p:cNvSpPr>
          <p:nvPr userDrawn="1"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 lIns="0" tIns="0" rIns="0" bIns="0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54492">
              <a:defRPr/>
            </a:pPr>
            <a:fld id="{1D8BD707-D9CF-40AE-B4C6-C98DA3205C09}" type="datetimeFigureOut">
              <a:rPr lang="en-US" sz="1092" kern="0" smtClean="0">
                <a:solidFill>
                  <a:prstClr val="black">
                    <a:tint val="75000"/>
                  </a:prstClr>
                </a:solidFill>
              </a:rPr>
              <a:pPr defTabSz="554492">
                <a:defRPr/>
              </a:pPr>
              <a:t>6/24/2025</a:t>
            </a:fld>
            <a:endParaRPr lang="en-US" sz="1092" ker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Holder 6">
            <a:extLst>
              <a:ext uri="{FF2B5EF4-FFF2-40B4-BE49-F238E27FC236}">
                <a16:creationId xmlns:a16="http://schemas.microsoft.com/office/drawing/2014/main" id="{0F8F94AF-9CB8-5A78-F674-0F889F4F3C84}"/>
              </a:ext>
            </a:extLst>
          </p:cNvPr>
          <p:cNvSpPr txBox="1">
            <a:spLocks/>
          </p:cNvSpPr>
          <p:nvPr userDrawn="1"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lIns="0" tIns="0" rIns="0" bIns="0"/>
          <a:lstStyle>
            <a:defPPr>
              <a:defRPr lang="pt-BR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54492">
              <a:defRPr/>
            </a:pPr>
            <a:fld id="{B6F15528-21DE-4FAA-801E-634DDDAF4B2B}" type="slidenum">
              <a:rPr lang="pt-BR" sz="1092" kern="0" smtClean="0">
                <a:solidFill>
                  <a:prstClr val="black">
                    <a:tint val="75000"/>
                  </a:prstClr>
                </a:solidFill>
              </a:rPr>
              <a:pPr defTabSz="554492">
                <a:defRPr/>
              </a:pPr>
              <a:t>‹nº›</a:t>
            </a:fld>
            <a:endParaRPr lang="pt-BR" sz="1092" ker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954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B7CAA6AA-ED2D-B0F4-AFE0-960BEB2EE8EA}"/>
              </a:ext>
            </a:extLst>
          </p:cNvPr>
          <p:cNvSpPr/>
          <p:nvPr/>
        </p:nvSpPr>
        <p:spPr>
          <a:xfrm>
            <a:off x="-48606" y="6248400"/>
            <a:ext cx="12240604" cy="609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 descr="I progetti IoT falliscono? I motivi e le soluzioni » inno3">
            <a:extLst>
              <a:ext uri="{FF2B5EF4-FFF2-40B4-BE49-F238E27FC236}">
                <a16:creationId xmlns:a16="http://schemas.microsoft.com/office/drawing/2014/main" id="{87C250BA-8C06-CC02-55E9-79FA2F96B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06" y="0"/>
            <a:ext cx="12240606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3"/>
          <p:cNvSpPr/>
          <p:nvPr/>
        </p:nvSpPr>
        <p:spPr>
          <a:xfrm>
            <a:off x="6502420" y="2482495"/>
            <a:ext cx="0" cy="1892592"/>
          </a:xfrm>
          <a:custGeom>
            <a:avLst/>
            <a:gdLst/>
            <a:ahLst/>
            <a:cxnLst/>
            <a:rect l="l" t="t" r="r" b="b"/>
            <a:pathLst>
              <a:path h="3121025">
                <a:moveTo>
                  <a:pt x="0" y="0"/>
                </a:moveTo>
                <a:lnTo>
                  <a:pt x="0" y="3120920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>
              <a:defRPr/>
            </a:pPr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35FAC558-C7E8-A9E2-A12C-C8F07AAA8AA6}"/>
              </a:ext>
            </a:extLst>
          </p:cNvPr>
          <p:cNvSpPr txBox="1">
            <a:spLocks/>
          </p:cNvSpPr>
          <p:nvPr/>
        </p:nvSpPr>
        <p:spPr>
          <a:xfrm>
            <a:off x="0" y="1562179"/>
            <a:ext cx="5245120" cy="876872"/>
          </a:xfrm>
          <a:prstGeom prst="rect">
            <a:avLst/>
          </a:prstGeom>
        </p:spPr>
        <p:txBody>
          <a:bodyPr vert="horz" wrap="square" lIns="0" tIns="885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96" b="1" i="0" kern="1200">
                <a:solidFill>
                  <a:srgbClr val="333333"/>
                </a:solidFill>
                <a:latin typeface="Poppins"/>
                <a:ea typeface="+mj-ea"/>
                <a:cs typeface="Poppins"/>
              </a:defRPr>
            </a:lvl1pPr>
          </a:lstStyle>
          <a:p>
            <a:pPr marL="7701" algn="ctr">
              <a:lnSpc>
                <a:spcPct val="100000"/>
              </a:lnSpc>
              <a:spcBef>
                <a:spcPts val="69"/>
              </a:spcBef>
            </a:pPr>
            <a:r>
              <a:rPr lang="en-US" sz="2820" spc="64" dirty="0" err="1">
                <a:solidFill>
                  <a:srgbClr val="FFFFFF"/>
                </a:solidFill>
              </a:rPr>
              <a:t>Arquitetura</a:t>
            </a:r>
            <a:r>
              <a:rPr lang="en-US" sz="2820" spc="64" dirty="0">
                <a:solidFill>
                  <a:srgbClr val="FFFFFF"/>
                </a:solidFill>
              </a:rPr>
              <a:t> de Redes com IoT</a:t>
            </a:r>
            <a:endParaRPr lang="en-US" sz="2820" dirty="0"/>
          </a:p>
        </p:txBody>
      </p:sp>
      <p:pic>
        <p:nvPicPr>
          <p:cNvPr id="2052" name="Picture 4" descr="Transparência - Senai-SP - Serviço Nacional de Aprendizagem Industrial Home">
            <a:extLst>
              <a:ext uri="{FF2B5EF4-FFF2-40B4-BE49-F238E27FC236}">
                <a16:creationId xmlns:a16="http://schemas.microsoft.com/office/drawing/2014/main" id="{FA01D906-7E8E-0C11-1F6F-0465E89BA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632" y="322984"/>
            <a:ext cx="4976065" cy="78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CFF82-E340-4CFF-0A59-17015538F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>
            <a:extLst>
              <a:ext uri="{FF2B5EF4-FFF2-40B4-BE49-F238E27FC236}">
                <a16:creationId xmlns:a16="http://schemas.microsoft.com/office/drawing/2014/main" id="{459097BB-18AD-BCC3-9F3E-7D6DB39F693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53600" y="-9993"/>
            <a:ext cx="2590800" cy="2545104"/>
          </a:xfrm>
          <a:prstGeom prst="rect">
            <a:avLst/>
          </a:prstGeom>
        </p:spPr>
      </p:pic>
      <p:sp>
        <p:nvSpPr>
          <p:cNvPr id="2" name="object 4">
            <a:extLst>
              <a:ext uri="{FF2B5EF4-FFF2-40B4-BE49-F238E27FC236}">
                <a16:creationId xmlns:a16="http://schemas.microsoft.com/office/drawing/2014/main" id="{4B3E161D-73D9-82CB-F44B-1B3B453AC8D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04800" y="228600"/>
            <a:ext cx="10515600" cy="6417141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5969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pt-BR" spc="-5" dirty="0">
                <a:solidFill>
                  <a:srgbClr val="C00000"/>
                </a:solidFill>
              </a:rPr>
              <a:t>Características de uma </a:t>
            </a:r>
            <a:r>
              <a:rPr lang="pt-BR" spc="-5" dirty="0" err="1">
                <a:solidFill>
                  <a:srgbClr val="C00000"/>
                </a:solidFill>
              </a:rPr>
              <a:t>Smart</a:t>
            </a:r>
            <a:r>
              <a:rPr lang="pt-BR" spc="-5" dirty="0">
                <a:solidFill>
                  <a:srgbClr val="C00000"/>
                </a:solidFill>
              </a:rPr>
              <a:t> City:</a:t>
            </a:r>
            <a:endParaRPr lang="pt-BR" spc="-5" dirty="0"/>
          </a:p>
          <a:p>
            <a:pPr marL="288290">
              <a:lnSpc>
                <a:spcPct val="100000"/>
              </a:lnSpc>
              <a:spcBef>
                <a:spcPts val="300"/>
              </a:spcBef>
            </a:pPr>
            <a:r>
              <a:rPr lang="pt-BR" spc="-5" dirty="0"/>
              <a:t>Segurança:</a:t>
            </a:r>
          </a:p>
          <a:p>
            <a:pPr marL="5969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pt-BR" spc="-5" dirty="0"/>
              <a:t>Implementa sistemas de monitoramento e segurança que utilizam inteligência artificial e análise de dados para aumentar a segurança pública. </a:t>
            </a:r>
          </a:p>
          <a:p>
            <a:pPr marL="59690" indent="0">
              <a:lnSpc>
                <a:spcPct val="100000"/>
              </a:lnSpc>
              <a:spcBef>
                <a:spcPts val="300"/>
              </a:spcBef>
              <a:buNone/>
            </a:pPr>
            <a:endParaRPr lang="pt-BR" spc="-5" dirty="0"/>
          </a:p>
          <a:p>
            <a:pPr marL="288290">
              <a:lnSpc>
                <a:spcPct val="100000"/>
              </a:lnSpc>
              <a:spcBef>
                <a:spcPts val="300"/>
              </a:spcBef>
            </a:pPr>
            <a:r>
              <a:rPr lang="pt-BR" spc="-5" dirty="0"/>
              <a:t>Participação Cidadã:</a:t>
            </a:r>
          </a:p>
          <a:p>
            <a:pPr marL="5969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pt-BR" spc="-5" dirty="0"/>
              <a:t>Envolve os cidadãos nas decisões e iniciativas da cidade, incentivando a participação e o engajamento. </a:t>
            </a:r>
          </a:p>
          <a:p>
            <a:pPr marL="59690" indent="0">
              <a:lnSpc>
                <a:spcPct val="100000"/>
              </a:lnSpc>
              <a:spcBef>
                <a:spcPts val="300"/>
              </a:spcBef>
              <a:buNone/>
            </a:pPr>
            <a:endParaRPr lang="pt-BR" spc="-5" dirty="0"/>
          </a:p>
          <a:p>
            <a:pPr marL="288290">
              <a:lnSpc>
                <a:spcPct val="100000"/>
              </a:lnSpc>
              <a:spcBef>
                <a:spcPts val="300"/>
              </a:spcBef>
            </a:pPr>
            <a:r>
              <a:rPr lang="pt-BR" spc="-5" dirty="0"/>
              <a:t>Governança Colaborativa:</a:t>
            </a:r>
          </a:p>
          <a:p>
            <a:pPr marL="5969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pt-BR" spc="-5" dirty="0"/>
              <a:t>Promove a colaboração entre diferentes setores da administração pública e a sociedade civil. </a:t>
            </a:r>
          </a:p>
          <a:p>
            <a:pPr marL="59690" indent="0">
              <a:lnSpc>
                <a:spcPct val="100000"/>
              </a:lnSpc>
              <a:spcBef>
                <a:spcPts val="300"/>
              </a:spcBef>
              <a:buNone/>
            </a:pPr>
            <a:endParaRPr lang="pt-BR" spc="-5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521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AE086-9E70-79D3-F774-B40570AEC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>
            <a:extLst>
              <a:ext uri="{FF2B5EF4-FFF2-40B4-BE49-F238E27FC236}">
                <a16:creationId xmlns:a16="http://schemas.microsoft.com/office/drawing/2014/main" id="{B65E9B35-79F7-8539-C05E-36D5410B0FC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67600" y="3581400"/>
            <a:ext cx="3352800" cy="3048000"/>
          </a:xfrm>
          <a:prstGeom prst="rect">
            <a:avLst/>
          </a:prstGeom>
        </p:spPr>
      </p:pic>
      <p:sp>
        <p:nvSpPr>
          <p:cNvPr id="2" name="object 4">
            <a:extLst>
              <a:ext uri="{FF2B5EF4-FFF2-40B4-BE49-F238E27FC236}">
                <a16:creationId xmlns:a16="http://schemas.microsoft.com/office/drawing/2014/main" id="{B3F75396-9D3F-CB29-0DE3-A777F79E7C7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04800" y="228600"/>
            <a:ext cx="10515600" cy="4147289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5969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pt-BR" spc="-5" dirty="0">
                <a:solidFill>
                  <a:srgbClr val="C00000"/>
                </a:solidFill>
              </a:rPr>
              <a:t>Características de uma </a:t>
            </a:r>
            <a:r>
              <a:rPr lang="pt-BR" spc="-5" dirty="0" err="1">
                <a:solidFill>
                  <a:srgbClr val="C00000"/>
                </a:solidFill>
              </a:rPr>
              <a:t>Smart</a:t>
            </a:r>
            <a:r>
              <a:rPr lang="pt-BR" spc="-5" dirty="0">
                <a:solidFill>
                  <a:srgbClr val="C00000"/>
                </a:solidFill>
              </a:rPr>
              <a:t> City:</a:t>
            </a:r>
            <a:endParaRPr lang="pt-BR" spc="-5" dirty="0"/>
          </a:p>
          <a:p>
            <a:pPr marL="288290">
              <a:lnSpc>
                <a:spcPct val="100000"/>
              </a:lnSpc>
              <a:spcBef>
                <a:spcPts val="300"/>
              </a:spcBef>
            </a:pPr>
            <a:r>
              <a:rPr lang="pt-BR" spc="-5" dirty="0"/>
              <a:t>Sustentabilidade:</a:t>
            </a:r>
          </a:p>
          <a:p>
            <a:pPr marL="5969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pt-BR" spc="-5" dirty="0"/>
              <a:t>Busca soluções que minimizem o impacto ambiental e promovam a conservação dos recursos naturais. </a:t>
            </a:r>
          </a:p>
          <a:p>
            <a:pPr marL="59690" indent="0">
              <a:lnSpc>
                <a:spcPct val="100000"/>
              </a:lnSpc>
              <a:spcBef>
                <a:spcPts val="300"/>
              </a:spcBef>
              <a:buNone/>
            </a:pPr>
            <a:endParaRPr lang="pt-BR" spc="-5" dirty="0"/>
          </a:p>
          <a:p>
            <a:pPr marL="288290">
              <a:lnSpc>
                <a:spcPct val="100000"/>
              </a:lnSpc>
              <a:spcBef>
                <a:spcPts val="300"/>
              </a:spcBef>
            </a:pPr>
            <a:r>
              <a:rPr lang="pt-BR" spc="-5" dirty="0"/>
              <a:t>Inovação:</a:t>
            </a:r>
          </a:p>
          <a:p>
            <a:pPr marL="5969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pt-BR" spc="-5" dirty="0"/>
              <a:t>Incentiva a pesquisa e o desenvolvimento de novas tecnologias e soluções para os desafios urbanos. </a:t>
            </a:r>
          </a:p>
          <a:p>
            <a:pPr marL="59690" indent="0">
              <a:lnSpc>
                <a:spcPct val="100000"/>
              </a:lnSpc>
              <a:spcBef>
                <a:spcPts val="300"/>
              </a:spcBef>
              <a:buNone/>
            </a:pPr>
            <a:endParaRPr lang="pt-BR" spc="-5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327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81558-7169-6E26-99DB-D005718B4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>
            <a:extLst>
              <a:ext uri="{FF2B5EF4-FFF2-40B4-BE49-F238E27FC236}">
                <a16:creationId xmlns:a16="http://schemas.microsoft.com/office/drawing/2014/main" id="{F93D9075-AC14-E0D9-B4D6-EF8F58B506D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86800" y="4495800"/>
            <a:ext cx="2667000" cy="2514600"/>
          </a:xfrm>
          <a:prstGeom prst="rect">
            <a:avLst/>
          </a:prstGeom>
        </p:spPr>
      </p:pic>
      <p:sp>
        <p:nvSpPr>
          <p:cNvPr id="2" name="object 4">
            <a:extLst>
              <a:ext uri="{FF2B5EF4-FFF2-40B4-BE49-F238E27FC236}">
                <a16:creationId xmlns:a16="http://schemas.microsoft.com/office/drawing/2014/main" id="{5407101A-FADF-C54C-4FC5-959F92195D1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04800" y="228600"/>
            <a:ext cx="10515600" cy="5170646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5969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pt-BR" spc="-5" dirty="0">
                <a:solidFill>
                  <a:schemeClr val="accent2">
                    <a:lumMod val="50000"/>
                  </a:schemeClr>
                </a:solidFill>
              </a:rPr>
              <a:t>Exemplos de Aplicações:</a:t>
            </a:r>
          </a:p>
          <a:p>
            <a:pPr marL="288290">
              <a:lnSpc>
                <a:spcPct val="100000"/>
              </a:lnSpc>
              <a:spcBef>
                <a:spcPts val="300"/>
              </a:spcBef>
            </a:pPr>
            <a:r>
              <a:rPr lang="pt-BR" sz="2000" spc="-5" dirty="0"/>
              <a:t>Monitoramento de tráfego em tempo real: Utilização de sensores e câmeras para otimizar o fluxo de veículos, controlar semáforos e reduzir congestionamentos. </a:t>
            </a:r>
          </a:p>
          <a:p>
            <a:pPr marL="288290">
              <a:lnSpc>
                <a:spcPct val="100000"/>
              </a:lnSpc>
              <a:spcBef>
                <a:spcPts val="300"/>
              </a:spcBef>
            </a:pPr>
            <a:r>
              <a:rPr lang="pt-BR" sz="2000" spc="-5" dirty="0"/>
              <a:t>Iluminação pública inteligente: Utilização de lâmpadas LED com sensores de luminosidade para economizar energia e ajustar a intensidade da luz. </a:t>
            </a:r>
          </a:p>
          <a:p>
            <a:pPr marL="288290">
              <a:lnSpc>
                <a:spcPct val="100000"/>
              </a:lnSpc>
              <a:spcBef>
                <a:spcPts val="300"/>
              </a:spcBef>
            </a:pPr>
            <a:r>
              <a:rPr lang="pt-BR" sz="2000" spc="-5" dirty="0"/>
              <a:t>Coleta inteligente de lixo: Utilização de sensores em contêineres para otimizar as rotas de coleta e reduzir custos. </a:t>
            </a:r>
          </a:p>
          <a:p>
            <a:pPr marL="288290">
              <a:lnSpc>
                <a:spcPct val="100000"/>
              </a:lnSpc>
              <a:spcBef>
                <a:spcPts val="300"/>
              </a:spcBef>
            </a:pPr>
            <a:r>
              <a:rPr lang="pt-BR" sz="2000" spc="-5" dirty="0"/>
              <a:t>Monitoramento da qualidade do ar: Utilização de sensores para medir a qualidade do ar e implementar medidas para reduzir a poluição. </a:t>
            </a:r>
          </a:p>
          <a:p>
            <a:pPr marL="288290">
              <a:lnSpc>
                <a:spcPct val="100000"/>
              </a:lnSpc>
              <a:spcBef>
                <a:spcPts val="300"/>
              </a:spcBef>
            </a:pPr>
            <a:r>
              <a:rPr lang="pt-BR" sz="2000" spc="-5" dirty="0"/>
              <a:t>Aplicativos para serviços públicos: Desenvolvimento de aplicativos para facilitar o acesso a informações, serviços e participação cidadã. </a:t>
            </a:r>
          </a:p>
          <a:p>
            <a:pPr marL="5969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pt-BR" sz="2000" spc="-5" dirty="0"/>
              <a:t>Em resumo, uma </a:t>
            </a:r>
            <a:r>
              <a:rPr lang="pt-BR" sz="2000" spc="-5" dirty="0" err="1"/>
              <a:t>smart</a:t>
            </a:r>
            <a:r>
              <a:rPr lang="pt-BR" sz="2000" spc="-5" dirty="0"/>
              <a:t> </a:t>
            </a:r>
            <a:r>
              <a:rPr lang="pt-BR" sz="2000" spc="-5" dirty="0" err="1"/>
              <a:t>city</a:t>
            </a:r>
            <a:r>
              <a:rPr lang="pt-BR" sz="2000" spc="-5" dirty="0"/>
              <a:t> busca criar um ambiente urbano mais eficiente, sustentável e conectado, utilizando a tecnologia como ferramenta para melhorar a qualidade de vida dos cidadãos e promover o desenvolvimento da cidade. </a:t>
            </a:r>
            <a:endParaRPr lang="pt-BR" sz="2000" i="1" spc="-5" dirty="0">
              <a:latin typeface="Arial"/>
              <a:cs typeface="Arial"/>
            </a:endParaRPr>
          </a:p>
          <a:p>
            <a:pPr marL="59690" indent="0">
              <a:lnSpc>
                <a:spcPct val="100000"/>
              </a:lnSpc>
              <a:spcBef>
                <a:spcPts val="300"/>
              </a:spcBef>
              <a:buNone/>
            </a:pPr>
            <a:endParaRPr lang="pt-BR" spc="-5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730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424543" y="609600"/>
            <a:ext cx="163448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2400" b="1" spc="-5" dirty="0">
                <a:solidFill>
                  <a:srgbClr val="FF3600"/>
                </a:solidFill>
                <a:latin typeface="Arial"/>
                <a:cs typeface="Arial"/>
              </a:rPr>
              <a:t>Exemplos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E7AD130-EB9F-462E-927F-0DBD3D921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76400"/>
            <a:ext cx="8331022" cy="4572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BD15EF34-E26C-4D3B-9CD0-B7C14C3665AE}"/>
              </a:ext>
            </a:extLst>
          </p:cNvPr>
          <p:cNvSpPr/>
          <p:nvPr/>
        </p:nvSpPr>
        <p:spPr>
          <a:xfrm>
            <a:off x="7848600" y="5638800"/>
            <a:ext cx="7620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1126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Número de dispositivos conectados. | Download Scientific Diagram">
            <a:extLst>
              <a:ext uri="{FF2B5EF4-FFF2-40B4-BE49-F238E27FC236}">
                <a16:creationId xmlns:a16="http://schemas.microsoft.com/office/drawing/2014/main" id="{549B3028-F4A6-4893-EAA2-D601DE86B2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2" r="10332" b="-3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5" name="Rectangle 410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-32661" y="1219200"/>
            <a:ext cx="4572000" cy="3742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12700" indent="-228600" algn="just">
              <a:lnSpc>
                <a:spcPct val="90000"/>
              </a:lnSpc>
              <a:spcBef>
                <a:spcPts val="1960"/>
              </a:spcBef>
              <a:buFont typeface="Arial" panose="020B0604020202020204" pitchFamily="34" charset="0"/>
              <a:buChar char="•"/>
            </a:pPr>
            <a:r>
              <a:rPr lang="en-US" sz="2500" spc="-5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Desafios</a:t>
            </a:r>
            <a:endParaRPr lang="en-US" sz="25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43865" marR="614045" indent="-228600" algn="just">
              <a:lnSpc>
                <a:spcPct val="90000"/>
              </a:lnSpc>
              <a:spcBef>
                <a:spcPts val="530"/>
              </a:spcBef>
              <a:buSzPct val="43750"/>
              <a:buFont typeface="Arial" panose="020B0604020202020204" pitchFamily="34" charset="0"/>
              <a:buChar char="•"/>
              <a:tabLst>
                <a:tab pos="444500" algn="l"/>
              </a:tabLst>
            </a:pP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Facilitar</a:t>
            </a:r>
            <a:r>
              <a:rPr lang="en-US" sz="2500" spc="-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spc="-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coleta</a:t>
            </a:r>
            <a:r>
              <a:rPr lang="en-US" sz="2500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n-US" sz="2500" spc="-5" dirty="0">
                <a:latin typeface="Arial" panose="020B0604020202020204" pitchFamily="34" charset="0"/>
                <a:cs typeface="Arial" panose="020B0604020202020204" pitchFamily="34" charset="0"/>
              </a:rPr>
              <a:t>dados</a:t>
            </a:r>
            <a:r>
              <a:rPr lang="en-US" sz="25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lang="en-US" sz="2500"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spc="-5" dirty="0" err="1">
                <a:latin typeface="Arial" panose="020B0604020202020204" pitchFamily="34" charset="0"/>
                <a:cs typeface="Arial" panose="020B0604020202020204" pitchFamily="34" charset="0"/>
              </a:rPr>
              <a:t>sensores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spc="-5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500" spc="-5" dirty="0" err="1">
                <a:latin typeface="Arial" panose="020B0604020202020204" pitchFamily="34" charset="0"/>
                <a:cs typeface="Arial" panose="020B0604020202020204" pitchFamily="34" charset="0"/>
              </a:rPr>
              <a:t>Sensores</a:t>
            </a:r>
            <a:r>
              <a:rPr lang="en-US" sz="2500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spc="-6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spc="-10" dirty="0" err="1">
                <a:latin typeface="Arial" panose="020B0604020202020204" pitchFamily="34" charset="0"/>
                <a:cs typeface="Arial" panose="020B0604020202020204" pitchFamily="34" charset="0"/>
              </a:rPr>
              <a:t>Virtuais</a:t>
            </a:r>
            <a:r>
              <a:rPr lang="en-US" sz="2500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sz="2500"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Físicos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marL="443865" indent="-228600" algn="just">
              <a:lnSpc>
                <a:spcPct val="90000"/>
              </a:lnSpc>
              <a:spcBef>
                <a:spcPts val="180"/>
              </a:spcBef>
              <a:buSzPct val="43750"/>
              <a:buFont typeface="Arial" panose="020B0604020202020204" pitchFamily="34" charset="0"/>
              <a:buChar char="•"/>
              <a:tabLst>
                <a:tab pos="444500" algn="l"/>
              </a:tabLst>
            </a:pP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Integração</a:t>
            </a:r>
            <a:r>
              <a:rPr lang="en-US" sz="25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spc="-5" dirty="0">
                <a:latin typeface="Arial" panose="020B0604020202020204" pitchFamily="34" charset="0"/>
                <a:cs typeface="Arial" panose="020B0604020202020204" pitchFamily="34" charset="0"/>
              </a:rPr>
              <a:t>com</a:t>
            </a:r>
            <a:r>
              <a:rPr lang="en-US" sz="2500"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fontes</a:t>
            </a:r>
            <a:r>
              <a:rPr lang="en-US" sz="25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lang="en-US" sz="25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spc="-5" dirty="0">
                <a:latin typeface="Arial" panose="020B0604020202020204" pitchFamily="34" charset="0"/>
                <a:cs typeface="Arial" panose="020B0604020202020204" pitchFamily="34" charset="0"/>
              </a:rPr>
              <a:t>dados</a:t>
            </a:r>
            <a:r>
              <a:rPr lang="en-US" sz="25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spc="-5" dirty="0" err="1">
                <a:latin typeface="Arial" panose="020B0604020202020204" pitchFamily="34" charset="0"/>
                <a:cs typeface="Arial" panose="020B0604020202020204" pitchFamily="34" charset="0"/>
              </a:rPr>
              <a:t>heterogêneas</a:t>
            </a:r>
            <a:r>
              <a:rPr lang="en-US" sz="2500" spc="-5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43865" indent="-228600" algn="just">
              <a:lnSpc>
                <a:spcPct val="90000"/>
              </a:lnSpc>
              <a:spcBef>
                <a:spcPts val="219"/>
              </a:spcBef>
              <a:buSzPct val="43750"/>
              <a:buFont typeface="Arial" panose="020B0604020202020204" pitchFamily="34" charset="0"/>
              <a:buChar char="•"/>
              <a:tabLst>
                <a:tab pos="444500" algn="l"/>
              </a:tabLst>
            </a:pPr>
            <a:r>
              <a:rPr lang="en-US" sz="2500" spc="-5" dirty="0" err="1">
                <a:latin typeface="Arial" panose="020B0604020202020204" pitchFamily="34" charset="0"/>
                <a:cs typeface="Arial" panose="020B0604020202020204" pitchFamily="34" charset="0"/>
              </a:rPr>
              <a:t>Integração</a:t>
            </a:r>
            <a:r>
              <a:rPr lang="en-US" sz="25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com</a:t>
            </a:r>
            <a:r>
              <a:rPr lang="en-US" sz="25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protocolos</a:t>
            </a:r>
            <a:r>
              <a:rPr lang="en-US" sz="2500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lang="en-US" sz="2500"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spc="-5" dirty="0" err="1">
                <a:latin typeface="Arial" panose="020B0604020202020204" pitchFamily="34" charset="0"/>
                <a:cs typeface="Arial" panose="020B0604020202020204" pitchFamily="34" charset="0"/>
              </a:rPr>
              <a:t>comunicação</a:t>
            </a:r>
            <a:r>
              <a:rPr lang="en-US" sz="2500"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distintos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443865" marR="524510" indent="-228600" algn="just">
              <a:lnSpc>
                <a:spcPct val="90000"/>
              </a:lnSpc>
              <a:spcBef>
                <a:spcPts val="530"/>
              </a:spcBef>
              <a:buSzPct val="43750"/>
              <a:buFont typeface="Arial" panose="020B0604020202020204" pitchFamily="34" charset="0"/>
              <a:buChar char="•"/>
              <a:tabLst>
                <a:tab pos="444500" algn="l"/>
              </a:tabLst>
            </a:pPr>
            <a:r>
              <a:rPr lang="en-US" sz="2500" spc="-5" dirty="0" err="1">
                <a:latin typeface="Arial" panose="020B0604020202020204" pitchFamily="34" charset="0"/>
                <a:cs typeface="Arial" panose="020B0604020202020204" pitchFamily="34" charset="0"/>
              </a:rPr>
              <a:t>Armazenamento</a:t>
            </a:r>
            <a:r>
              <a:rPr lang="en-US" sz="250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spc="-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50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spc="-5" dirty="0" err="1">
                <a:latin typeface="Arial" panose="020B0604020202020204" pitchFamily="34" charset="0"/>
                <a:cs typeface="Arial" panose="020B0604020202020204" pitchFamily="34" charset="0"/>
              </a:rPr>
              <a:t>recuperação</a:t>
            </a:r>
            <a:r>
              <a:rPr lang="en-US" sz="2500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spc="-5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lang="en-US" sz="25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spc="-5" dirty="0">
                <a:latin typeface="Arial" panose="020B0604020202020204" pitchFamily="34" charset="0"/>
                <a:cs typeface="Arial" panose="020B0604020202020204" pitchFamily="34" charset="0"/>
              </a:rPr>
              <a:t>dados</a:t>
            </a:r>
            <a:r>
              <a:rPr lang="en-US" sz="25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lang="en-US" sz="2500" spc="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spc="-5" dirty="0">
                <a:latin typeface="Arial" panose="020B0604020202020204" pitchFamily="34" charset="0"/>
                <a:cs typeface="Arial" panose="020B0604020202020204" pitchFamily="34" charset="0"/>
              </a:rPr>
              <a:t>forma </a:t>
            </a:r>
            <a:r>
              <a:rPr lang="en-US" sz="2500" spc="-6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facilitada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947F40F-E70C-49AA-9699-97AE6569D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609600"/>
            <a:ext cx="8843987" cy="51816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8001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4" name="Rectangle 513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O que é IIOT? Internet das coisas industrial - Iberdrola">
            <a:extLst>
              <a:ext uri="{FF2B5EF4-FFF2-40B4-BE49-F238E27FC236}">
                <a16:creationId xmlns:a16="http://schemas.microsoft.com/office/drawing/2014/main" id="{195DE3A5-B228-FBB2-5BE8-0E142620C4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57" r="26636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5"/>
          <p:cNvSpPr txBox="1"/>
          <p:nvPr/>
        </p:nvSpPr>
        <p:spPr>
          <a:xfrm>
            <a:off x="152400" y="533400"/>
            <a:ext cx="9372600" cy="38436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12700" indent="-22860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US" sz="2500" b="1" spc="-55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sz="2500" b="1" spc="-45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Indústria</a:t>
            </a:r>
            <a:endParaRPr lang="en-US" sz="25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8165" marR="5080" indent="-342900" algn="just">
              <a:lnSpc>
                <a:spcPct val="150000"/>
              </a:lnSpc>
              <a:spcBef>
                <a:spcPts val="490"/>
              </a:spcBef>
              <a:buSzPct val="43750"/>
              <a:buFont typeface="Wingdings" panose="05000000000000000000" pitchFamily="2" charset="2"/>
              <a:buChar char="q"/>
              <a:tabLst>
                <a:tab pos="444500" algn="l"/>
              </a:tabLst>
            </a:pPr>
            <a:r>
              <a:rPr lang="en-US" sz="2000" b="1" spc="-5" dirty="0" err="1">
                <a:latin typeface="Arial" panose="020B0604020202020204" pitchFamily="34" charset="0"/>
                <a:cs typeface="Arial" panose="020B0604020202020204" pitchFamily="34" charset="0"/>
              </a:rPr>
              <a:t>Soluções</a:t>
            </a:r>
            <a:r>
              <a:rPr lang="en-US" sz="2000" b="1"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inteligentes</a:t>
            </a:r>
            <a:r>
              <a:rPr lang="en-US" sz="2000" b="1" spc="-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lang="en-US" sz="2000" b="1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transporte</a:t>
            </a:r>
            <a:r>
              <a:rPr lang="en-US" sz="2000" b="1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5" dirty="0" err="1">
                <a:latin typeface="Arial" panose="020B0604020202020204" pitchFamily="34" charset="0"/>
                <a:cs typeface="Arial" panose="020B0604020202020204" pitchFamily="34" charset="0"/>
              </a:rPr>
              <a:t>aceleram</a:t>
            </a:r>
            <a:r>
              <a:rPr lang="en-US" sz="2000" b="1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2000" b="1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tráfego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2000" b="1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5" dirty="0" err="1">
                <a:latin typeface="Arial" panose="020B0604020202020204" pitchFamily="34" charset="0"/>
                <a:cs typeface="Arial" panose="020B0604020202020204" pitchFamily="34" charset="0"/>
              </a:rPr>
              <a:t>reduzem</a:t>
            </a:r>
            <a:r>
              <a:rPr lang="en-US" sz="2000" b="1"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en-US" sz="2000" b="1" spc="-6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5" dirty="0" err="1">
                <a:latin typeface="Arial" panose="020B0604020202020204" pitchFamily="34" charset="0"/>
                <a:cs typeface="Arial" panose="020B0604020202020204" pitchFamily="34" charset="0"/>
              </a:rPr>
              <a:t>consumo</a:t>
            </a:r>
            <a:r>
              <a:rPr lang="en-US"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n-US" sz="2000" b="1" spc="-5" dirty="0" err="1">
                <a:latin typeface="Arial" panose="020B0604020202020204" pitchFamily="34" charset="0"/>
                <a:cs typeface="Arial" panose="020B0604020202020204" pitchFamily="34" charset="0"/>
              </a:rPr>
              <a:t>combustível</a:t>
            </a:r>
            <a:r>
              <a:rPr lang="en-US"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priorizam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5" dirty="0" err="1">
                <a:latin typeface="Arial" panose="020B0604020202020204" pitchFamily="34" charset="0"/>
                <a:cs typeface="Arial" panose="020B0604020202020204" pitchFamily="34" charset="0"/>
              </a:rPr>
              <a:t>cronogramas</a:t>
            </a:r>
            <a:r>
              <a:rPr lang="en-US"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n-US" sz="2000" b="1" spc="-5" dirty="0" err="1">
                <a:latin typeface="Arial" panose="020B0604020202020204" pitchFamily="34" charset="0"/>
                <a:cs typeface="Arial" panose="020B0604020202020204" pitchFamily="34" charset="0"/>
              </a:rPr>
              <a:t>reparos</a:t>
            </a:r>
            <a:r>
              <a:rPr lang="en-US"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n-US" sz="2000" b="1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veículos</a:t>
            </a:r>
            <a:r>
              <a:rPr lang="en-US" sz="2000" b="1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5" dirty="0" err="1">
                <a:latin typeface="Arial" panose="020B0604020202020204" pitchFamily="34" charset="0"/>
                <a:cs typeface="Arial" panose="020B0604020202020204" pitchFamily="34" charset="0"/>
              </a:rPr>
              <a:t>salvam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5" dirty="0" err="1">
                <a:latin typeface="Arial" panose="020B0604020202020204" pitchFamily="34" charset="0"/>
                <a:cs typeface="Arial" panose="020B0604020202020204" pitchFamily="34" charset="0"/>
              </a:rPr>
              <a:t>vidas</a:t>
            </a:r>
            <a:r>
              <a:rPr lang="en-US"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8165" marR="311785" indent="-342900" algn="just">
              <a:lnSpc>
                <a:spcPct val="150000"/>
              </a:lnSpc>
              <a:spcBef>
                <a:spcPts val="505"/>
              </a:spcBef>
              <a:buSzPct val="43750"/>
              <a:buFont typeface="Wingdings" panose="05000000000000000000" pitchFamily="2" charset="2"/>
              <a:buChar char="q"/>
              <a:tabLst>
                <a:tab pos="444500" algn="l"/>
              </a:tabLst>
            </a:pP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Monitoramento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automático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000" b="1" spc="-5" dirty="0" err="1">
                <a:latin typeface="Arial" panose="020B0604020202020204" pitchFamily="34" charset="0"/>
                <a:cs typeface="Arial" panose="020B0604020202020204" pitchFamily="34" charset="0"/>
              </a:rPr>
              <a:t>sensores</a:t>
            </a:r>
            <a:r>
              <a:rPr lang="en-US"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5" dirty="0" err="1">
                <a:latin typeface="Arial" panose="020B0604020202020204" pitchFamily="34" charset="0"/>
                <a:cs typeface="Arial" panose="020B0604020202020204" pitchFamily="34" charset="0"/>
              </a:rPr>
              <a:t>diagnostica</a:t>
            </a:r>
            <a:r>
              <a:rPr lang="en-US"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lang="en-US" sz="2000" b="1" spc="-5" dirty="0" err="1">
                <a:latin typeface="Arial" panose="020B0604020202020204" pitchFamily="34" charset="0"/>
                <a:cs typeface="Arial" panose="020B0604020202020204" pitchFamily="34" charset="0"/>
              </a:rPr>
              <a:t>prevê</a:t>
            </a:r>
            <a:r>
              <a:rPr lang="en-US"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2000" b="1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problemas</a:t>
            </a:r>
            <a:r>
              <a:rPr lang="en-US" sz="2000" b="1"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lang="en-US" sz="2000" b="1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manutenção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5" dirty="0" err="1">
                <a:latin typeface="Arial" panose="020B0604020202020204" pitchFamily="34" charset="0"/>
                <a:cs typeface="Arial" panose="020B0604020202020204" pitchFamily="34" charset="0"/>
              </a:rPr>
              <a:t>pendentes</a:t>
            </a:r>
            <a:r>
              <a:rPr lang="en-US"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2000" b="1"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falta</a:t>
            </a:r>
            <a:r>
              <a:rPr lang="en-US" sz="2000" b="1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lang="en-US"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 estoque</a:t>
            </a:r>
            <a:r>
              <a:rPr lang="en-US" sz="2000" b="1"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lang="en-US" sz="2000" b="1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5" dirty="0" err="1">
                <a:latin typeface="Arial" panose="020B0604020202020204" pitchFamily="34" charset="0"/>
                <a:cs typeface="Arial" panose="020B0604020202020204" pitchFamily="34" charset="0"/>
              </a:rPr>
              <a:t>peças</a:t>
            </a:r>
            <a:r>
              <a:rPr lang="en-US"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6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5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curto</a:t>
            </a:r>
            <a:r>
              <a:rPr lang="en-US" sz="2000" b="1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prazo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8165" marR="2375535" indent="-342900" algn="just">
              <a:lnSpc>
                <a:spcPct val="150000"/>
              </a:lnSpc>
              <a:spcBef>
                <a:spcPts val="340"/>
              </a:spcBef>
              <a:buSzPct val="43750"/>
              <a:buFont typeface="Wingdings" panose="05000000000000000000" pitchFamily="2" charset="2"/>
              <a:buChar char="q"/>
              <a:tabLst>
                <a:tab pos="444500" algn="l"/>
              </a:tabLst>
            </a:pPr>
            <a:r>
              <a:rPr lang="en-US" sz="2000" b="1" spc="-5" dirty="0" err="1">
                <a:latin typeface="Arial" panose="020B0604020202020204" pitchFamily="34" charset="0"/>
                <a:cs typeface="Arial" panose="020B0604020202020204" pitchFamily="34" charset="0"/>
              </a:rPr>
              <a:t>Sistemas</a:t>
            </a:r>
            <a:r>
              <a:rPr lang="en-US"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5" dirty="0" err="1">
                <a:latin typeface="Arial" panose="020B0604020202020204" pitchFamily="34" charset="0"/>
                <a:cs typeface="Arial" panose="020B0604020202020204" pitchFamily="34" charset="0"/>
              </a:rPr>
              <a:t>guiados</a:t>
            </a:r>
            <a:r>
              <a:rPr lang="en-US"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5" dirty="0" err="1"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en-US"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 dados estão </a:t>
            </a:r>
            <a:r>
              <a:rPr lang="en-US" sz="2000" b="1" spc="-5" dirty="0" err="1">
                <a:latin typeface="Arial" panose="020B0604020202020204" pitchFamily="34" charset="0"/>
                <a:cs typeface="Arial" panose="020B0604020202020204" pitchFamily="34" charset="0"/>
              </a:rPr>
              <a:t>sendo</a:t>
            </a:r>
            <a:r>
              <a:rPr lang="en-US"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5" dirty="0" err="1">
                <a:latin typeface="Arial" panose="020B0604020202020204" pitchFamily="34" charset="0"/>
                <a:cs typeface="Arial" panose="020B0604020202020204" pitchFamily="34" charset="0"/>
              </a:rPr>
              <a:t>embutidos</a:t>
            </a:r>
            <a:r>
              <a:rPr lang="en-US"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5" dirty="0" err="1">
                <a:latin typeface="Arial" panose="020B0604020202020204" pitchFamily="34" charset="0"/>
                <a:cs typeface="Arial" panose="020B0604020202020204" pitchFamily="34" charset="0"/>
              </a:rPr>
              <a:t>infraestrutura</a:t>
            </a:r>
            <a:r>
              <a:rPr lang="en-US"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das </a:t>
            </a:r>
            <a:r>
              <a:rPr lang="en-US"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2000" b="1" spc="-5" dirty="0" err="1">
                <a:latin typeface="Arial" panose="020B0604020202020204" pitchFamily="34" charset="0"/>
                <a:cs typeface="Arial" panose="020B0604020202020204" pitchFamily="34" charset="0"/>
              </a:rPr>
              <a:t>cidades</a:t>
            </a:r>
            <a:r>
              <a:rPr lang="en-US"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5" dirty="0" err="1">
                <a:latin typeface="Arial" panose="020B0604020202020204" pitchFamily="34" charset="0"/>
                <a:cs typeface="Arial" panose="020B0604020202020204" pitchFamily="34" charset="0"/>
              </a:rPr>
              <a:t>inteligentes</a:t>
            </a:r>
            <a:r>
              <a:rPr lang="en-US"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”,</a:t>
            </a:r>
            <a:r>
              <a:rPr lang="en-US" sz="2000" b="1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para</a:t>
            </a:r>
            <a:r>
              <a:rPr lang="en-US" sz="2000" b="1"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facilitar</a:t>
            </a:r>
            <a:r>
              <a:rPr lang="en-US" sz="2000" b="1" spc="-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2000" b="1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5" dirty="0" err="1">
                <a:latin typeface="Arial" panose="020B0604020202020204" pitchFamily="34" charset="0"/>
                <a:cs typeface="Arial" panose="020B0604020202020204" pitchFamily="34" charset="0"/>
              </a:rPr>
              <a:t>gerenciamento</a:t>
            </a:r>
            <a:r>
              <a:rPr lang="en-US"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5" dirty="0" err="1">
                <a:latin typeface="Arial" panose="020B0604020202020204" pitchFamily="34" charset="0"/>
                <a:cs typeface="Arial" panose="020B0604020202020204" pitchFamily="34" charset="0"/>
              </a:rPr>
              <a:t>eficaz</a:t>
            </a:r>
            <a:r>
              <a:rPr lang="en-US"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6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da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prefeitura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sobre </a:t>
            </a:r>
            <a:r>
              <a:rPr lang="en-US" sz="2000" b="1" spc="-5" dirty="0" err="1">
                <a:latin typeface="Arial" panose="020B0604020202020204" pitchFamily="34" charset="0"/>
                <a:cs typeface="Arial" panose="020B0604020202020204" pitchFamily="34" charset="0"/>
              </a:rPr>
              <a:t>resíduos</a:t>
            </a:r>
            <a:r>
              <a:rPr lang="en-US"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aplicação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da lei </a:t>
            </a:r>
            <a:r>
              <a:rPr lang="en-US"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outros</a:t>
            </a:r>
            <a:r>
              <a:rPr lang="en-US" sz="2000" b="1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5" dirty="0" err="1">
                <a:latin typeface="Arial" panose="020B0604020202020204" pitchFamily="34" charset="0"/>
                <a:cs typeface="Arial" panose="020B0604020202020204" pitchFamily="34" charset="0"/>
              </a:rPr>
              <a:t>programas</a:t>
            </a:r>
            <a:r>
              <a:rPr lang="en-US"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D12632E-AD1A-B571-CCAF-1320820C8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090" y="891540"/>
            <a:ext cx="9536269" cy="507111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DEF2DEB-8EE6-4CB4-BCDE-7D5EFCD5FABC}"/>
              </a:ext>
            </a:extLst>
          </p:cNvPr>
          <p:cNvSpPr txBox="1"/>
          <p:nvPr/>
        </p:nvSpPr>
        <p:spPr>
          <a:xfrm>
            <a:off x="1447800" y="3066744"/>
            <a:ext cx="3523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Sensores / Microcontroladores</a:t>
            </a:r>
          </a:p>
        </p:txBody>
      </p:sp>
    </p:spTree>
    <p:extLst>
      <p:ext uri="{BB962C8B-B14F-4D97-AF65-F5344CB8AC3E}">
        <p14:creationId xmlns:p14="http://schemas.microsoft.com/office/powerpoint/2010/main" val="3314424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xfrm>
            <a:off x="609600" y="685800"/>
            <a:ext cx="8077200" cy="5164234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5969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pt-BR" sz="36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Gateways</a:t>
            </a:r>
          </a:p>
          <a:p>
            <a:pPr algn="l"/>
            <a:endParaRPr lang="pt-BR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sz="240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Gateway que concentra todos os dados de sensores de temperatura de uma localidade e os envia para um servidor de armazenamento (local ou na nuvem)</a:t>
            </a:r>
          </a:p>
          <a:p>
            <a:pPr algn="just">
              <a:lnSpc>
                <a:spcPct val="150000"/>
              </a:lnSpc>
            </a:pPr>
            <a:r>
              <a:rPr lang="pt-BR" sz="240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Garante também serviços de gerenciamento e atualização das coisas que estão conectadas</a:t>
            </a:r>
          </a:p>
          <a:p>
            <a:pPr algn="just">
              <a:lnSpc>
                <a:spcPct val="150000"/>
              </a:lnSpc>
            </a:pPr>
            <a:r>
              <a:rPr lang="pt-BR" sz="240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Também fornece/garantias mínimas de segurança aos dispositivos naquele ambiente, controla processos, etc. </a:t>
            </a:r>
          </a:p>
        </p:txBody>
      </p:sp>
      <p:pic>
        <p:nvPicPr>
          <p:cNvPr id="1028" name="Picture 4" descr="Coordenação de Comunicação Social » Comissão de Combate ao Aedes aegypti  alerta a comunidade universitária">
            <a:extLst>
              <a:ext uri="{FF2B5EF4-FFF2-40B4-BE49-F238E27FC236}">
                <a16:creationId xmlns:a16="http://schemas.microsoft.com/office/drawing/2014/main" id="{D863053C-D483-5884-0603-B4F65E745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590800"/>
            <a:ext cx="4286251" cy="285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891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771509" y="2273428"/>
            <a:ext cx="13081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7955" marR="5080" indent="-13589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On-</a:t>
            </a:r>
            <a:r>
              <a:rPr sz="1800" b="1" spc="-5" dirty="0">
                <a:latin typeface="Arial"/>
                <a:cs typeface="Arial"/>
              </a:rPr>
              <a:t>Pr</a:t>
            </a:r>
            <a:r>
              <a:rPr sz="1800" b="1" spc="-15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mi</a:t>
            </a:r>
            <a:r>
              <a:rPr sz="1800" b="1" spc="-15" dirty="0">
                <a:latin typeface="Arial"/>
                <a:cs typeface="Arial"/>
              </a:rPr>
              <a:t>s</a:t>
            </a:r>
            <a:r>
              <a:rPr sz="1800" b="1" spc="-5" dirty="0">
                <a:latin typeface="Arial"/>
                <a:cs typeface="Arial"/>
              </a:rPr>
              <a:t>e  </a:t>
            </a:r>
            <a:r>
              <a:rPr sz="1800" b="1" spc="-10" dirty="0">
                <a:latin typeface="Arial"/>
                <a:cs typeface="Arial"/>
              </a:rPr>
              <a:t>Analytics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566531" y="3486786"/>
            <a:ext cx="1612900" cy="1612900"/>
            <a:chOff x="7199376" y="4293108"/>
            <a:chExt cx="1612900" cy="16129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19772" y="4364736"/>
              <a:ext cx="1371600" cy="137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12227" y="5050536"/>
              <a:ext cx="495680" cy="46786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213854" y="4307586"/>
              <a:ext cx="1583690" cy="1583690"/>
            </a:xfrm>
            <a:custGeom>
              <a:avLst/>
              <a:gdLst/>
              <a:ahLst/>
              <a:cxnLst/>
              <a:rect l="l" t="t" r="r" b="b"/>
              <a:pathLst>
                <a:path w="1583690" h="1583689">
                  <a:moveTo>
                    <a:pt x="0" y="791718"/>
                  </a:moveTo>
                  <a:lnTo>
                    <a:pt x="1444" y="743488"/>
                  </a:lnTo>
                  <a:lnTo>
                    <a:pt x="5724" y="696022"/>
                  </a:lnTo>
                  <a:lnTo>
                    <a:pt x="12755" y="649403"/>
                  </a:lnTo>
                  <a:lnTo>
                    <a:pt x="22455" y="603715"/>
                  </a:lnTo>
                  <a:lnTo>
                    <a:pt x="34741" y="559039"/>
                  </a:lnTo>
                  <a:lnTo>
                    <a:pt x="49531" y="515459"/>
                  </a:lnTo>
                  <a:lnTo>
                    <a:pt x="66740" y="473057"/>
                  </a:lnTo>
                  <a:lnTo>
                    <a:pt x="86288" y="431916"/>
                  </a:lnTo>
                  <a:lnTo>
                    <a:pt x="108091" y="392119"/>
                  </a:lnTo>
                  <a:lnTo>
                    <a:pt x="132065" y="353749"/>
                  </a:lnTo>
                  <a:lnTo>
                    <a:pt x="158129" y="316889"/>
                  </a:lnTo>
                  <a:lnTo>
                    <a:pt x="186199" y="281621"/>
                  </a:lnTo>
                  <a:lnTo>
                    <a:pt x="216193" y="248028"/>
                  </a:lnTo>
                  <a:lnTo>
                    <a:pt x="248028" y="216193"/>
                  </a:lnTo>
                  <a:lnTo>
                    <a:pt x="281621" y="186199"/>
                  </a:lnTo>
                  <a:lnTo>
                    <a:pt x="316889" y="158129"/>
                  </a:lnTo>
                  <a:lnTo>
                    <a:pt x="353749" y="132065"/>
                  </a:lnTo>
                  <a:lnTo>
                    <a:pt x="392119" y="108091"/>
                  </a:lnTo>
                  <a:lnTo>
                    <a:pt x="431916" y="86288"/>
                  </a:lnTo>
                  <a:lnTo>
                    <a:pt x="473057" y="66740"/>
                  </a:lnTo>
                  <a:lnTo>
                    <a:pt x="515459" y="49531"/>
                  </a:lnTo>
                  <a:lnTo>
                    <a:pt x="559039" y="34741"/>
                  </a:lnTo>
                  <a:lnTo>
                    <a:pt x="603715" y="22455"/>
                  </a:lnTo>
                  <a:lnTo>
                    <a:pt x="649403" y="12755"/>
                  </a:lnTo>
                  <a:lnTo>
                    <a:pt x="696022" y="5724"/>
                  </a:lnTo>
                  <a:lnTo>
                    <a:pt x="743488" y="1444"/>
                  </a:lnTo>
                  <a:lnTo>
                    <a:pt x="791718" y="0"/>
                  </a:lnTo>
                  <a:lnTo>
                    <a:pt x="839947" y="1444"/>
                  </a:lnTo>
                  <a:lnTo>
                    <a:pt x="887413" y="5724"/>
                  </a:lnTo>
                  <a:lnTo>
                    <a:pt x="934032" y="12755"/>
                  </a:lnTo>
                  <a:lnTo>
                    <a:pt x="979720" y="22455"/>
                  </a:lnTo>
                  <a:lnTo>
                    <a:pt x="1024396" y="34741"/>
                  </a:lnTo>
                  <a:lnTo>
                    <a:pt x="1067976" y="49531"/>
                  </a:lnTo>
                  <a:lnTo>
                    <a:pt x="1110378" y="66740"/>
                  </a:lnTo>
                  <a:lnTo>
                    <a:pt x="1151519" y="86288"/>
                  </a:lnTo>
                  <a:lnTo>
                    <a:pt x="1191316" y="108091"/>
                  </a:lnTo>
                  <a:lnTo>
                    <a:pt x="1229686" y="132065"/>
                  </a:lnTo>
                  <a:lnTo>
                    <a:pt x="1266546" y="158129"/>
                  </a:lnTo>
                  <a:lnTo>
                    <a:pt x="1301814" y="186199"/>
                  </a:lnTo>
                  <a:lnTo>
                    <a:pt x="1335407" y="216193"/>
                  </a:lnTo>
                  <a:lnTo>
                    <a:pt x="1367242" y="248028"/>
                  </a:lnTo>
                  <a:lnTo>
                    <a:pt x="1397236" y="281621"/>
                  </a:lnTo>
                  <a:lnTo>
                    <a:pt x="1425306" y="316889"/>
                  </a:lnTo>
                  <a:lnTo>
                    <a:pt x="1451370" y="353749"/>
                  </a:lnTo>
                  <a:lnTo>
                    <a:pt x="1475344" y="392119"/>
                  </a:lnTo>
                  <a:lnTo>
                    <a:pt x="1497147" y="431916"/>
                  </a:lnTo>
                  <a:lnTo>
                    <a:pt x="1516695" y="473057"/>
                  </a:lnTo>
                  <a:lnTo>
                    <a:pt x="1533904" y="515459"/>
                  </a:lnTo>
                  <a:lnTo>
                    <a:pt x="1548694" y="559039"/>
                  </a:lnTo>
                  <a:lnTo>
                    <a:pt x="1560980" y="603715"/>
                  </a:lnTo>
                  <a:lnTo>
                    <a:pt x="1570680" y="649403"/>
                  </a:lnTo>
                  <a:lnTo>
                    <a:pt x="1577711" y="696022"/>
                  </a:lnTo>
                  <a:lnTo>
                    <a:pt x="1581991" y="743488"/>
                  </a:lnTo>
                  <a:lnTo>
                    <a:pt x="1583436" y="791718"/>
                  </a:lnTo>
                  <a:lnTo>
                    <a:pt x="1581991" y="839947"/>
                  </a:lnTo>
                  <a:lnTo>
                    <a:pt x="1577711" y="887413"/>
                  </a:lnTo>
                  <a:lnTo>
                    <a:pt x="1570680" y="934032"/>
                  </a:lnTo>
                  <a:lnTo>
                    <a:pt x="1560980" y="979720"/>
                  </a:lnTo>
                  <a:lnTo>
                    <a:pt x="1548694" y="1024396"/>
                  </a:lnTo>
                  <a:lnTo>
                    <a:pt x="1533904" y="1067976"/>
                  </a:lnTo>
                  <a:lnTo>
                    <a:pt x="1516695" y="1110378"/>
                  </a:lnTo>
                  <a:lnTo>
                    <a:pt x="1497147" y="1151519"/>
                  </a:lnTo>
                  <a:lnTo>
                    <a:pt x="1475344" y="1191316"/>
                  </a:lnTo>
                  <a:lnTo>
                    <a:pt x="1451370" y="1229686"/>
                  </a:lnTo>
                  <a:lnTo>
                    <a:pt x="1425306" y="1266546"/>
                  </a:lnTo>
                  <a:lnTo>
                    <a:pt x="1397236" y="1301814"/>
                  </a:lnTo>
                  <a:lnTo>
                    <a:pt x="1367242" y="1335407"/>
                  </a:lnTo>
                  <a:lnTo>
                    <a:pt x="1335407" y="1367242"/>
                  </a:lnTo>
                  <a:lnTo>
                    <a:pt x="1301814" y="1397236"/>
                  </a:lnTo>
                  <a:lnTo>
                    <a:pt x="1266546" y="1425306"/>
                  </a:lnTo>
                  <a:lnTo>
                    <a:pt x="1229686" y="1451370"/>
                  </a:lnTo>
                  <a:lnTo>
                    <a:pt x="1191316" y="1475344"/>
                  </a:lnTo>
                  <a:lnTo>
                    <a:pt x="1151519" y="1497147"/>
                  </a:lnTo>
                  <a:lnTo>
                    <a:pt x="1110378" y="1516695"/>
                  </a:lnTo>
                  <a:lnTo>
                    <a:pt x="1067976" y="1533904"/>
                  </a:lnTo>
                  <a:lnTo>
                    <a:pt x="1024396" y="1548694"/>
                  </a:lnTo>
                  <a:lnTo>
                    <a:pt x="979720" y="1560980"/>
                  </a:lnTo>
                  <a:lnTo>
                    <a:pt x="934032" y="1570680"/>
                  </a:lnTo>
                  <a:lnTo>
                    <a:pt x="887413" y="1577711"/>
                  </a:lnTo>
                  <a:lnTo>
                    <a:pt x="839947" y="1581991"/>
                  </a:lnTo>
                  <a:lnTo>
                    <a:pt x="791718" y="1583436"/>
                  </a:lnTo>
                  <a:lnTo>
                    <a:pt x="743488" y="1581991"/>
                  </a:lnTo>
                  <a:lnTo>
                    <a:pt x="696022" y="1577711"/>
                  </a:lnTo>
                  <a:lnTo>
                    <a:pt x="649403" y="1570680"/>
                  </a:lnTo>
                  <a:lnTo>
                    <a:pt x="603715" y="1560980"/>
                  </a:lnTo>
                  <a:lnTo>
                    <a:pt x="559039" y="1548694"/>
                  </a:lnTo>
                  <a:lnTo>
                    <a:pt x="515459" y="1533904"/>
                  </a:lnTo>
                  <a:lnTo>
                    <a:pt x="473057" y="1516695"/>
                  </a:lnTo>
                  <a:lnTo>
                    <a:pt x="431916" y="1497147"/>
                  </a:lnTo>
                  <a:lnTo>
                    <a:pt x="392119" y="1475344"/>
                  </a:lnTo>
                  <a:lnTo>
                    <a:pt x="353749" y="1451370"/>
                  </a:lnTo>
                  <a:lnTo>
                    <a:pt x="316889" y="1425306"/>
                  </a:lnTo>
                  <a:lnTo>
                    <a:pt x="281621" y="1397236"/>
                  </a:lnTo>
                  <a:lnTo>
                    <a:pt x="248028" y="1367242"/>
                  </a:lnTo>
                  <a:lnTo>
                    <a:pt x="216193" y="1335407"/>
                  </a:lnTo>
                  <a:lnTo>
                    <a:pt x="186199" y="1301814"/>
                  </a:lnTo>
                  <a:lnTo>
                    <a:pt x="158129" y="1266546"/>
                  </a:lnTo>
                  <a:lnTo>
                    <a:pt x="132065" y="1229686"/>
                  </a:lnTo>
                  <a:lnTo>
                    <a:pt x="108091" y="1191316"/>
                  </a:lnTo>
                  <a:lnTo>
                    <a:pt x="86288" y="1151519"/>
                  </a:lnTo>
                  <a:lnTo>
                    <a:pt x="66740" y="1110378"/>
                  </a:lnTo>
                  <a:lnTo>
                    <a:pt x="49531" y="1067976"/>
                  </a:lnTo>
                  <a:lnTo>
                    <a:pt x="34741" y="1024396"/>
                  </a:lnTo>
                  <a:lnTo>
                    <a:pt x="22455" y="979720"/>
                  </a:lnTo>
                  <a:lnTo>
                    <a:pt x="12755" y="934032"/>
                  </a:lnTo>
                  <a:lnTo>
                    <a:pt x="5724" y="887413"/>
                  </a:lnTo>
                  <a:lnTo>
                    <a:pt x="1444" y="839947"/>
                  </a:lnTo>
                  <a:lnTo>
                    <a:pt x="0" y="791718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410200" y="648970"/>
            <a:ext cx="4768850" cy="2780030"/>
            <a:chOff x="4043045" y="1455292"/>
            <a:chExt cx="4768850" cy="278003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4928" y="1876056"/>
              <a:ext cx="914400" cy="64768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21954" y="2100071"/>
              <a:ext cx="495680" cy="46786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057650" y="1469897"/>
              <a:ext cx="4739640" cy="2750820"/>
            </a:xfrm>
            <a:custGeom>
              <a:avLst/>
              <a:gdLst/>
              <a:ahLst/>
              <a:cxnLst/>
              <a:rect l="l" t="t" r="r" b="b"/>
              <a:pathLst>
                <a:path w="4739640" h="2750820">
                  <a:moveTo>
                    <a:pt x="3156204" y="791717"/>
                  </a:moveTo>
                  <a:lnTo>
                    <a:pt x="3157648" y="743488"/>
                  </a:lnTo>
                  <a:lnTo>
                    <a:pt x="3161928" y="696022"/>
                  </a:lnTo>
                  <a:lnTo>
                    <a:pt x="3168959" y="649403"/>
                  </a:lnTo>
                  <a:lnTo>
                    <a:pt x="3178659" y="603715"/>
                  </a:lnTo>
                  <a:lnTo>
                    <a:pt x="3190945" y="559039"/>
                  </a:lnTo>
                  <a:lnTo>
                    <a:pt x="3205735" y="515459"/>
                  </a:lnTo>
                  <a:lnTo>
                    <a:pt x="3222944" y="473057"/>
                  </a:lnTo>
                  <a:lnTo>
                    <a:pt x="3242492" y="431916"/>
                  </a:lnTo>
                  <a:lnTo>
                    <a:pt x="3264295" y="392119"/>
                  </a:lnTo>
                  <a:lnTo>
                    <a:pt x="3288269" y="353749"/>
                  </a:lnTo>
                  <a:lnTo>
                    <a:pt x="3314333" y="316889"/>
                  </a:lnTo>
                  <a:lnTo>
                    <a:pt x="3342403" y="281621"/>
                  </a:lnTo>
                  <a:lnTo>
                    <a:pt x="3372397" y="248028"/>
                  </a:lnTo>
                  <a:lnTo>
                    <a:pt x="3404232" y="216193"/>
                  </a:lnTo>
                  <a:lnTo>
                    <a:pt x="3437825" y="186199"/>
                  </a:lnTo>
                  <a:lnTo>
                    <a:pt x="3473093" y="158129"/>
                  </a:lnTo>
                  <a:lnTo>
                    <a:pt x="3509953" y="132065"/>
                  </a:lnTo>
                  <a:lnTo>
                    <a:pt x="3548323" y="108091"/>
                  </a:lnTo>
                  <a:lnTo>
                    <a:pt x="3588120" y="86288"/>
                  </a:lnTo>
                  <a:lnTo>
                    <a:pt x="3629261" y="66740"/>
                  </a:lnTo>
                  <a:lnTo>
                    <a:pt x="3671663" y="49531"/>
                  </a:lnTo>
                  <a:lnTo>
                    <a:pt x="3715243" y="34741"/>
                  </a:lnTo>
                  <a:lnTo>
                    <a:pt x="3759919" y="22455"/>
                  </a:lnTo>
                  <a:lnTo>
                    <a:pt x="3805607" y="12755"/>
                  </a:lnTo>
                  <a:lnTo>
                    <a:pt x="3852226" y="5724"/>
                  </a:lnTo>
                  <a:lnTo>
                    <a:pt x="3899692" y="1444"/>
                  </a:lnTo>
                  <a:lnTo>
                    <a:pt x="3947922" y="0"/>
                  </a:lnTo>
                  <a:lnTo>
                    <a:pt x="3996151" y="1444"/>
                  </a:lnTo>
                  <a:lnTo>
                    <a:pt x="4043617" y="5724"/>
                  </a:lnTo>
                  <a:lnTo>
                    <a:pt x="4090236" y="12755"/>
                  </a:lnTo>
                  <a:lnTo>
                    <a:pt x="4135924" y="22455"/>
                  </a:lnTo>
                  <a:lnTo>
                    <a:pt x="4180600" y="34741"/>
                  </a:lnTo>
                  <a:lnTo>
                    <a:pt x="4224180" y="49531"/>
                  </a:lnTo>
                  <a:lnTo>
                    <a:pt x="4266582" y="66740"/>
                  </a:lnTo>
                  <a:lnTo>
                    <a:pt x="4307723" y="86288"/>
                  </a:lnTo>
                  <a:lnTo>
                    <a:pt x="4347520" y="108091"/>
                  </a:lnTo>
                  <a:lnTo>
                    <a:pt x="4385890" y="132065"/>
                  </a:lnTo>
                  <a:lnTo>
                    <a:pt x="4422750" y="158129"/>
                  </a:lnTo>
                  <a:lnTo>
                    <a:pt x="4458018" y="186199"/>
                  </a:lnTo>
                  <a:lnTo>
                    <a:pt x="4491611" y="216193"/>
                  </a:lnTo>
                  <a:lnTo>
                    <a:pt x="4523446" y="248028"/>
                  </a:lnTo>
                  <a:lnTo>
                    <a:pt x="4553440" y="281621"/>
                  </a:lnTo>
                  <a:lnTo>
                    <a:pt x="4581510" y="316889"/>
                  </a:lnTo>
                  <a:lnTo>
                    <a:pt x="4607574" y="353749"/>
                  </a:lnTo>
                  <a:lnTo>
                    <a:pt x="4631548" y="392119"/>
                  </a:lnTo>
                  <a:lnTo>
                    <a:pt x="4653351" y="431916"/>
                  </a:lnTo>
                  <a:lnTo>
                    <a:pt x="4672899" y="473057"/>
                  </a:lnTo>
                  <a:lnTo>
                    <a:pt x="4690108" y="515459"/>
                  </a:lnTo>
                  <a:lnTo>
                    <a:pt x="4704898" y="559039"/>
                  </a:lnTo>
                  <a:lnTo>
                    <a:pt x="4717184" y="603715"/>
                  </a:lnTo>
                  <a:lnTo>
                    <a:pt x="4726884" y="649403"/>
                  </a:lnTo>
                  <a:lnTo>
                    <a:pt x="4733915" y="696022"/>
                  </a:lnTo>
                  <a:lnTo>
                    <a:pt x="4738195" y="743488"/>
                  </a:lnTo>
                  <a:lnTo>
                    <a:pt x="4739640" y="791717"/>
                  </a:lnTo>
                  <a:lnTo>
                    <a:pt x="4738195" y="839947"/>
                  </a:lnTo>
                  <a:lnTo>
                    <a:pt x="4733915" y="887413"/>
                  </a:lnTo>
                  <a:lnTo>
                    <a:pt x="4726884" y="934032"/>
                  </a:lnTo>
                  <a:lnTo>
                    <a:pt x="4717184" y="979720"/>
                  </a:lnTo>
                  <a:lnTo>
                    <a:pt x="4704898" y="1024396"/>
                  </a:lnTo>
                  <a:lnTo>
                    <a:pt x="4690108" y="1067976"/>
                  </a:lnTo>
                  <a:lnTo>
                    <a:pt x="4672899" y="1110378"/>
                  </a:lnTo>
                  <a:lnTo>
                    <a:pt x="4653351" y="1151519"/>
                  </a:lnTo>
                  <a:lnTo>
                    <a:pt x="4631548" y="1191316"/>
                  </a:lnTo>
                  <a:lnTo>
                    <a:pt x="4607574" y="1229686"/>
                  </a:lnTo>
                  <a:lnTo>
                    <a:pt x="4581510" y="1266546"/>
                  </a:lnTo>
                  <a:lnTo>
                    <a:pt x="4553440" y="1301814"/>
                  </a:lnTo>
                  <a:lnTo>
                    <a:pt x="4523446" y="1335407"/>
                  </a:lnTo>
                  <a:lnTo>
                    <a:pt x="4491611" y="1367242"/>
                  </a:lnTo>
                  <a:lnTo>
                    <a:pt x="4458018" y="1397236"/>
                  </a:lnTo>
                  <a:lnTo>
                    <a:pt x="4422750" y="1425306"/>
                  </a:lnTo>
                  <a:lnTo>
                    <a:pt x="4385890" y="1451370"/>
                  </a:lnTo>
                  <a:lnTo>
                    <a:pt x="4347520" y="1475344"/>
                  </a:lnTo>
                  <a:lnTo>
                    <a:pt x="4307723" y="1497147"/>
                  </a:lnTo>
                  <a:lnTo>
                    <a:pt x="4266582" y="1516695"/>
                  </a:lnTo>
                  <a:lnTo>
                    <a:pt x="4224180" y="1533904"/>
                  </a:lnTo>
                  <a:lnTo>
                    <a:pt x="4180600" y="1548694"/>
                  </a:lnTo>
                  <a:lnTo>
                    <a:pt x="4135924" y="1560980"/>
                  </a:lnTo>
                  <a:lnTo>
                    <a:pt x="4090236" y="1570680"/>
                  </a:lnTo>
                  <a:lnTo>
                    <a:pt x="4043617" y="1577711"/>
                  </a:lnTo>
                  <a:lnTo>
                    <a:pt x="3996151" y="1581991"/>
                  </a:lnTo>
                  <a:lnTo>
                    <a:pt x="3947922" y="1583436"/>
                  </a:lnTo>
                  <a:lnTo>
                    <a:pt x="3899692" y="1581991"/>
                  </a:lnTo>
                  <a:lnTo>
                    <a:pt x="3852226" y="1577711"/>
                  </a:lnTo>
                  <a:lnTo>
                    <a:pt x="3805607" y="1570680"/>
                  </a:lnTo>
                  <a:lnTo>
                    <a:pt x="3759919" y="1560980"/>
                  </a:lnTo>
                  <a:lnTo>
                    <a:pt x="3715243" y="1548694"/>
                  </a:lnTo>
                  <a:lnTo>
                    <a:pt x="3671663" y="1533904"/>
                  </a:lnTo>
                  <a:lnTo>
                    <a:pt x="3629261" y="1516695"/>
                  </a:lnTo>
                  <a:lnTo>
                    <a:pt x="3588120" y="1497147"/>
                  </a:lnTo>
                  <a:lnTo>
                    <a:pt x="3548323" y="1475344"/>
                  </a:lnTo>
                  <a:lnTo>
                    <a:pt x="3509953" y="1451370"/>
                  </a:lnTo>
                  <a:lnTo>
                    <a:pt x="3473093" y="1425306"/>
                  </a:lnTo>
                  <a:lnTo>
                    <a:pt x="3437825" y="1397236"/>
                  </a:lnTo>
                  <a:lnTo>
                    <a:pt x="3404232" y="1367242"/>
                  </a:lnTo>
                  <a:lnTo>
                    <a:pt x="3372397" y="1335407"/>
                  </a:lnTo>
                  <a:lnTo>
                    <a:pt x="3342403" y="1301814"/>
                  </a:lnTo>
                  <a:lnTo>
                    <a:pt x="3314333" y="1266546"/>
                  </a:lnTo>
                  <a:lnTo>
                    <a:pt x="3288269" y="1229686"/>
                  </a:lnTo>
                  <a:lnTo>
                    <a:pt x="3264295" y="1191316"/>
                  </a:lnTo>
                  <a:lnTo>
                    <a:pt x="3242492" y="1151519"/>
                  </a:lnTo>
                  <a:lnTo>
                    <a:pt x="3222944" y="1110378"/>
                  </a:lnTo>
                  <a:lnTo>
                    <a:pt x="3205735" y="1067976"/>
                  </a:lnTo>
                  <a:lnTo>
                    <a:pt x="3190945" y="1024396"/>
                  </a:lnTo>
                  <a:lnTo>
                    <a:pt x="3178659" y="979720"/>
                  </a:lnTo>
                  <a:lnTo>
                    <a:pt x="3168959" y="934032"/>
                  </a:lnTo>
                  <a:lnTo>
                    <a:pt x="3161928" y="887413"/>
                  </a:lnTo>
                  <a:lnTo>
                    <a:pt x="3157648" y="839947"/>
                  </a:lnTo>
                  <a:lnTo>
                    <a:pt x="3156204" y="791717"/>
                  </a:lnTo>
                  <a:close/>
                </a:path>
                <a:path w="4739640" h="2750820">
                  <a:moveTo>
                    <a:pt x="0" y="1959864"/>
                  </a:moveTo>
                  <a:lnTo>
                    <a:pt x="1444" y="1911676"/>
                  </a:lnTo>
                  <a:lnTo>
                    <a:pt x="5724" y="1864252"/>
                  </a:lnTo>
                  <a:lnTo>
                    <a:pt x="12755" y="1817676"/>
                  </a:lnTo>
                  <a:lnTo>
                    <a:pt x="22455" y="1772029"/>
                  </a:lnTo>
                  <a:lnTo>
                    <a:pt x="34741" y="1727394"/>
                  </a:lnTo>
                  <a:lnTo>
                    <a:pt x="49531" y="1683854"/>
                  </a:lnTo>
                  <a:lnTo>
                    <a:pt x="66740" y="1641492"/>
                  </a:lnTo>
                  <a:lnTo>
                    <a:pt x="86288" y="1600391"/>
                  </a:lnTo>
                  <a:lnTo>
                    <a:pt x="108091" y="1560632"/>
                  </a:lnTo>
                  <a:lnTo>
                    <a:pt x="132065" y="1522299"/>
                  </a:lnTo>
                  <a:lnTo>
                    <a:pt x="158129" y="1485475"/>
                  </a:lnTo>
                  <a:lnTo>
                    <a:pt x="186199" y="1450241"/>
                  </a:lnTo>
                  <a:lnTo>
                    <a:pt x="216193" y="1416682"/>
                  </a:lnTo>
                  <a:lnTo>
                    <a:pt x="248028" y="1384879"/>
                  </a:lnTo>
                  <a:lnTo>
                    <a:pt x="281621" y="1354915"/>
                  </a:lnTo>
                  <a:lnTo>
                    <a:pt x="316889" y="1326873"/>
                  </a:lnTo>
                  <a:lnTo>
                    <a:pt x="353749" y="1300836"/>
                  </a:lnTo>
                  <a:lnTo>
                    <a:pt x="392119" y="1276886"/>
                  </a:lnTo>
                  <a:lnTo>
                    <a:pt x="431916" y="1255106"/>
                  </a:lnTo>
                  <a:lnTo>
                    <a:pt x="473057" y="1235578"/>
                  </a:lnTo>
                  <a:lnTo>
                    <a:pt x="515459" y="1218386"/>
                  </a:lnTo>
                  <a:lnTo>
                    <a:pt x="559039" y="1203612"/>
                  </a:lnTo>
                  <a:lnTo>
                    <a:pt x="603715" y="1191339"/>
                  </a:lnTo>
                  <a:lnTo>
                    <a:pt x="649403" y="1181649"/>
                  </a:lnTo>
                  <a:lnTo>
                    <a:pt x="696022" y="1174626"/>
                  </a:lnTo>
                  <a:lnTo>
                    <a:pt x="743488" y="1170351"/>
                  </a:lnTo>
                  <a:lnTo>
                    <a:pt x="791717" y="1168907"/>
                  </a:lnTo>
                  <a:lnTo>
                    <a:pt x="839947" y="1170351"/>
                  </a:lnTo>
                  <a:lnTo>
                    <a:pt x="887413" y="1174626"/>
                  </a:lnTo>
                  <a:lnTo>
                    <a:pt x="934032" y="1181649"/>
                  </a:lnTo>
                  <a:lnTo>
                    <a:pt x="979720" y="1191339"/>
                  </a:lnTo>
                  <a:lnTo>
                    <a:pt x="1024396" y="1203612"/>
                  </a:lnTo>
                  <a:lnTo>
                    <a:pt x="1067976" y="1218386"/>
                  </a:lnTo>
                  <a:lnTo>
                    <a:pt x="1110378" y="1235578"/>
                  </a:lnTo>
                  <a:lnTo>
                    <a:pt x="1151519" y="1255106"/>
                  </a:lnTo>
                  <a:lnTo>
                    <a:pt x="1191316" y="1276886"/>
                  </a:lnTo>
                  <a:lnTo>
                    <a:pt x="1229686" y="1300836"/>
                  </a:lnTo>
                  <a:lnTo>
                    <a:pt x="1266546" y="1326873"/>
                  </a:lnTo>
                  <a:lnTo>
                    <a:pt x="1301814" y="1354915"/>
                  </a:lnTo>
                  <a:lnTo>
                    <a:pt x="1335407" y="1384879"/>
                  </a:lnTo>
                  <a:lnTo>
                    <a:pt x="1367242" y="1416682"/>
                  </a:lnTo>
                  <a:lnTo>
                    <a:pt x="1397236" y="1450241"/>
                  </a:lnTo>
                  <a:lnTo>
                    <a:pt x="1425306" y="1485475"/>
                  </a:lnTo>
                  <a:lnTo>
                    <a:pt x="1451370" y="1522299"/>
                  </a:lnTo>
                  <a:lnTo>
                    <a:pt x="1475344" y="1560632"/>
                  </a:lnTo>
                  <a:lnTo>
                    <a:pt x="1497147" y="1600391"/>
                  </a:lnTo>
                  <a:lnTo>
                    <a:pt x="1516695" y="1641492"/>
                  </a:lnTo>
                  <a:lnTo>
                    <a:pt x="1533904" y="1683854"/>
                  </a:lnTo>
                  <a:lnTo>
                    <a:pt x="1548694" y="1727394"/>
                  </a:lnTo>
                  <a:lnTo>
                    <a:pt x="1560980" y="1772029"/>
                  </a:lnTo>
                  <a:lnTo>
                    <a:pt x="1570680" y="1817676"/>
                  </a:lnTo>
                  <a:lnTo>
                    <a:pt x="1577711" y="1864252"/>
                  </a:lnTo>
                  <a:lnTo>
                    <a:pt x="1581991" y="1911676"/>
                  </a:lnTo>
                  <a:lnTo>
                    <a:pt x="1583436" y="1959864"/>
                  </a:lnTo>
                  <a:lnTo>
                    <a:pt x="1581991" y="2008051"/>
                  </a:lnTo>
                  <a:lnTo>
                    <a:pt x="1577711" y="2055475"/>
                  </a:lnTo>
                  <a:lnTo>
                    <a:pt x="1570680" y="2102051"/>
                  </a:lnTo>
                  <a:lnTo>
                    <a:pt x="1560980" y="2147698"/>
                  </a:lnTo>
                  <a:lnTo>
                    <a:pt x="1548694" y="2192333"/>
                  </a:lnTo>
                  <a:lnTo>
                    <a:pt x="1533904" y="2235873"/>
                  </a:lnTo>
                  <a:lnTo>
                    <a:pt x="1516695" y="2278235"/>
                  </a:lnTo>
                  <a:lnTo>
                    <a:pt x="1497147" y="2319336"/>
                  </a:lnTo>
                  <a:lnTo>
                    <a:pt x="1475344" y="2359095"/>
                  </a:lnTo>
                  <a:lnTo>
                    <a:pt x="1451370" y="2397428"/>
                  </a:lnTo>
                  <a:lnTo>
                    <a:pt x="1425306" y="2434252"/>
                  </a:lnTo>
                  <a:lnTo>
                    <a:pt x="1397236" y="2469486"/>
                  </a:lnTo>
                  <a:lnTo>
                    <a:pt x="1367242" y="2503045"/>
                  </a:lnTo>
                  <a:lnTo>
                    <a:pt x="1335407" y="2534848"/>
                  </a:lnTo>
                  <a:lnTo>
                    <a:pt x="1301814" y="2564812"/>
                  </a:lnTo>
                  <a:lnTo>
                    <a:pt x="1266546" y="2592854"/>
                  </a:lnTo>
                  <a:lnTo>
                    <a:pt x="1229686" y="2618891"/>
                  </a:lnTo>
                  <a:lnTo>
                    <a:pt x="1191316" y="2642841"/>
                  </a:lnTo>
                  <a:lnTo>
                    <a:pt x="1151519" y="2664621"/>
                  </a:lnTo>
                  <a:lnTo>
                    <a:pt x="1110378" y="2684149"/>
                  </a:lnTo>
                  <a:lnTo>
                    <a:pt x="1067976" y="2701341"/>
                  </a:lnTo>
                  <a:lnTo>
                    <a:pt x="1024396" y="2716115"/>
                  </a:lnTo>
                  <a:lnTo>
                    <a:pt x="979720" y="2728388"/>
                  </a:lnTo>
                  <a:lnTo>
                    <a:pt x="934032" y="2738078"/>
                  </a:lnTo>
                  <a:lnTo>
                    <a:pt x="887413" y="2745101"/>
                  </a:lnTo>
                  <a:lnTo>
                    <a:pt x="839947" y="2749376"/>
                  </a:lnTo>
                  <a:lnTo>
                    <a:pt x="791717" y="2750820"/>
                  </a:lnTo>
                  <a:lnTo>
                    <a:pt x="743488" y="2749376"/>
                  </a:lnTo>
                  <a:lnTo>
                    <a:pt x="696022" y="2745101"/>
                  </a:lnTo>
                  <a:lnTo>
                    <a:pt x="649403" y="2738078"/>
                  </a:lnTo>
                  <a:lnTo>
                    <a:pt x="603715" y="2728388"/>
                  </a:lnTo>
                  <a:lnTo>
                    <a:pt x="559039" y="2716115"/>
                  </a:lnTo>
                  <a:lnTo>
                    <a:pt x="515459" y="2701341"/>
                  </a:lnTo>
                  <a:lnTo>
                    <a:pt x="473057" y="2684149"/>
                  </a:lnTo>
                  <a:lnTo>
                    <a:pt x="431916" y="2664621"/>
                  </a:lnTo>
                  <a:lnTo>
                    <a:pt x="392119" y="2642841"/>
                  </a:lnTo>
                  <a:lnTo>
                    <a:pt x="353749" y="2618891"/>
                  </a:lnTo>
                  <a:lnTo>
                    <a:pt x="316889" y="2592854"/>
                  </a:lnTo>
                  <a:lnTo>
                    <a:pt x="281621" y="2564812"/>
                  </a:lnTo>
                  <a:lnTo>
                    <a:pt x="248028" y="2534848"/>
                  </a:lnTo>
                  <a:lnTo>
                    <a:pt x="216193" y="2503045"/>
                  </a:lnTo>
                  <a:lnTo>
                    <a:pt x="186199" y="2469486"/>
                  </a:lnTo>
                  <a:lnTo>
                    <a:pt x="158129" y="2434252"/>
                  </a:lnTo>
                  <a:lnTo>
                    <a:pt x="132065" y="2397428"/>
                  </a:lnTo>
                  <a:lnTo>
                    <a:pt x="108091" y="2359095"/>
                  </a:lnTo>
                  <a:lnTo>
                    <a:pt x="86288" y="2319336"/>
                  </a:lnTo>
                  <a:lnTo>
                    <a:pt x="66740" y="2278235"/>
                  </a:lnTo>
                  <a:lnTo>
                    <a:pt x="49531" y="2235873"/>
                  </a:lnTo>
                  <a:lnTo>
                    <a:pt x="34741" y="2192333"/>
                  </a:lnTo>
                  <a:lnTo>
                    <a:pt x="22455" y="2147698"/>
                  </a:lnTo>
                  <a:lnTo>
                    <a:pt x="12755" y="2102051"/>
                  </a:lnTo>
                  <a:lnTo>
                    <a:pt x="5724" y="2055475"/>
                  </a:lnTo>
                  <a:lnTo>
                    <a:pt x="1444" y="2008051"/>
                  </a:lnTo>
                  <a:lnTo>
                    <a:pt x="0" y="1959864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835903" y="2330450"/>
            <a:ext cx="7607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MQTT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B</a:t>
            </a:r>
            <a:r>
              <a:rPr sz="1800" b="1" spc="-15" dirty="0">
                <a:latin typeface="Arial"/>
                <a:cs typeface="Arial"/>
              </a:rPr>
              <a:t>r</a:t>
            </a:r>
            <a:r>
              <a:rPr sz="1800" b="1" spc="-5" dirty="0">
                <a:latin typeface="Arial"/>
                <a:cs typeface="Arial"/>
              </a:rPr>
              <a:t>ok</a:t>
            </a:r>
            <a:r>
              <a:rPr sz="1800" b="1" spc="-15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r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04427" y="5112690"/>
            <a:ext cx="1737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Clo</a:t>
            </a:r>
            <a:r>
              <a:rPr sz="1800" b="1" spc="5" dirty="0">
                <a:latin typeface="Arial"/>
                <a:cs typeface="Arial"/>
              </a:rPr>
              <a:t>u</a:t>
            </a:r>
            <a:r>
              <a:rPr sz="1800" b="1" dirty="0">
                <a:latin typeface="Arial"/>
                <a:cs typeface="Arial"/>
              </a:rPr>
              <a:t>d</a:t>
            </a:r>
            <a:r>
              <a:rPr sz="1800" b="1" spc="-80" dirty="0">
                <a:latin typeface="Arial"/>
                <a:cs typeface="Arial"/>
              </a:rPr>
              <a:t> </a:t>
            </a:r>
            <a:r>
              <a:rPr sz="1800" b="1" spc="-60" dirty="0">
                <a:latin typeface="Arial"/>
                <a:cs typeface="Arial"/>
              </a:rPr>
              <a:t>A</a:t>
            </a:r>
            <a:r>
              <a:rPr sz="1800" b="1" dirty="0">
                <a:latin typeface="Arial"/>
                <a:cs typeface="Arial"/>
              </a:rPr>
              <a:t>nal</a:t>
            </a:r>
            <a:r>
              <a:rPr sz="1800" b="1" spc="-15" dirty="0">
                <a:latin typeface="Arial"/>
                <a:cs typeface="Arial"/>
              </a:rPr>
              <a:t>y</a:t>
            </a:r>
            <a:r>
              <a:rPr sz="1800" b="1" dirty="0">
                <a:latin typeface="Arial"/>
                <a:cs typeface="Arial"/>
              </a:rPr>
              <a:t>ti</a:t>
            </a:r>
            <a:r>
              <a:rPr sz="1800" b="1" spc="5" dirty="0">
                <a:latin typeface="Arial"/>
                <a:cs typeface="Arial"/>
              </a:rPr>
              <a:t>c</a:t>
            </a:r>
            <a:r>
              <a:rPr sz="1800" b="1" spc="-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147442" y="1514476"/>
            <a:ext cx="6273165" cy="2548255"/>
            <a:chOff x="780287" y="2320798"/>
            <a:chExt cx="6273165" cy="2548255"/>
          </a:xfrm>
        </p:grpSpPr>
        <p:sp>
          <p:nvSpPr>
            <p:cNvPr id="16" name="object 16"/>
            <p:cNvSpPr/>
            <p:nvPr/>
          </p:nvSpPr>
          <p:spPr>
            <a:xfrm>
              <a:off x="2548890" y="2566034"/>
              <a:ext cx="4496435" cy="907415"/>
            </a:xfrm>
            <a:custGeom>
              <a:avLst/>
              <a:gdLst/>
              <a:ahLst/>
              <a:cxnLst/>
              <a:rect l="l" t="t" r="r" b="b"/>
              <a:pathLst>
                <a:path w="4496434" h="907414">
                  <a:moveTo>
                    <a:pt x="1337691" y="863727"/>
                  </a:moveTo>
                  <a:lnTo>
                    <a:pt x="1308735" y="849249"/>
                  </a:lnTo>
                  <a:lnTo>
                    <a:pt x="1250823" y="820293"/>
                  </a:lnTo>
                  <a:lnTo>
                    <a:pt x="1250823" y="849249"/>
                  </a:lnTo>
                  <a:lnTo>
                    <a:pt x="0" y="849249"/>
                  </a:lnTo>
                  <a:lnTo>
                    <a:pt x="0" y="878205"/>
                  </a:lnTo>
                  <a:lnTo>
                    <a:pt x="1250823" y="878205"/>
                  </a:lnTo>
                  <a:lnTo>
                    <a:pt x="1250823" y="907161"/>
                  </a:lnTo>
                  <a:lnTo>
                    <a:pt x="1308735" y="878205"/>
                  </a:lnTo>
                  <a:lnTo>
                    <a:pt x="1337691" y="863727"/>
                  </a:lnTo>
                  <a:close/>
                </a:path>
                <a:path w="4496434" h="907414">
                  <a:moveTo>
                    <a:pt x="4496435" y="2667"/>
                  </a:moveTo>
                  <a:lnTo>
                    <a:pt x="4399407" y="0"/>
                  </a:lnTo>
                  <a:lnTo>
                    <a:pt x="4411662" y="26327"/>
                  </a:lnTo>
                  <a:lnTo>
                    <a:pt x="3224784" y="579882"/>
                  </a:lnTo>
                  <a:lnTo>
                    <a:pt x="3236976" y="606171"/>
                  </a:lnTo>
                  <a:lnTo>
                    <a:pt x="4423867" y="52489"/>
                  </a:lnTo>
                  <a:lnTo>
                    <a:pt x="4436110" y="78740"/>
                  </a:lnTo>
                  <a:lnTo>
                    <a:pt x="4482528" y="20193"/>
                  </a:lnTo>
                  <a:lnTo>
                    <a:pt x="4496435" y="2667"/>
                  </a:lnTo>
                  <a:close/>
                </a:path>
              </a:pathLst>
            </a:custGeom>
            <a:solidFill>
              <a:srgbClr val="1347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641086" y="2320797"/>
              <a:ext cx="1412240" cy="2340610"/>
            </a:xfrm>
            <a:custGeom>
              <a:avLst/>
              <a:gdLst/>
              <a:ahLst/>
              <a:cxnLst/>
              <a:rect l="l" t="t" r="r" b="b"/>
              <a:pathLst>
                <a:path w="1412240" h="2340610">
                  <a:moveTo>
                    <a:pt x="1333881" y="26416"/>
                  </a:moveTo>
                  <a:lnTo>
                    <a:pt x="1321816" y="0"/>
                  </a:lnTo>
                  <a:lnTo>
                    <a:pt x="73075" y="568325"/>
                  </a:lnTo>
                  <a:lnTo>
                    <a:pt x="61087" y="541909"/>
                  </a:lnTo>
                  <a:lnTo>
                    <a:pt x="0" y="617474"/>
                  </a:lnTo>
                  <a:lnTo>
                    <a:pt x="97028" y="621030"/>
                  </a:lnTo>
                  <a:lnTo>
                    <a:pt x="87795" y="600710"/>
                  </a:lnTo>
                  <a:lnTo>
                    <a:pt x="85064" y="594715"/>
                  </a:lnTo>
                  <a:lnTo>
                    <a:pt x="1333881" y="26416"/>
                  </a:lnTo>
                  <a:close/>
                </a:path>
                <a:path w="1412240" h="2340610">
                  <a:moveTo>
                    <a:pt x="1411986" y="2315464"/>
                  </a:moveTo>
                  <a:lnTo>
                    <a:pt x="309778" y="1689417"/>
                  </a:lnTo>
                  <a:lnTo>
                    <a:pt x="313855" y="1682242"/>
                  </a:lnTo>
                  <a:lnTo>
                    <a:pt x="324104" y="1664208"/>
                  </a:lnTo>
                  <a:lnTo>
                    <a:pt x="227076" y="1659128"/>
                  </a:lnTo>
                  <a:lnTo>
                    <a:pt x="281178" y="1739773"/>
                  </a:lnTo>
                  <a:lnTo>
                    <a:pt x="295427" y="1714677"/>
                  </a:lnTo>
                  <a:lnTo>
                    <a:pt x="1397635" y="2340610"/>
                  </a:lnTo>
                  <a:lnTo>
                    <a:pt x="1411986" y="2315464"/>
                  </a:lnTo>
                  <a:close/>
                </a:path>
              </a:pathLst>
            </a:custGeom>
            <a:solidFill>
              <a:srgbClr val="776B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772530" y="4177665"/>
              <a:ext cx="1195705" cy="691515"/>
            </a:xfrm>
            <a:custGeom>
              <a:avLst/>
              <a:gdLst/>
              <a:ahLst/>
              <a:cxnLst/>
              <a:rect l="l" t="t" r="r" b="b"/>
              <a:pathLst>
                <a:path w="1195704" h="691514">
                  <a:moveTo>
                    <a:pt x="1113164" y="660468"/>
                  </a:moveTo>
                  <a:lnTo>
                    <a:pt x="1098803" y="685673"/>
                  </a:lnTo>
                  <a:lnTo>
                    <a:pt x="1195704" y="691007"/>
                  </a:lnTo>
                  <a:lnTo>
                    <a:pt x="1180150" y="667639"/>
                  </a:lnTo>
                  <a:lnTo>
                    <a:pt x="1125727" y="667639"/>
                  </a:lnTo>
                  <a:lnTo>
                    <a:pt x="1113164" y="660468"/>
                  </a:lnTo>
                  <a:close/>
                </a:path>
                <a:path w="1195704" h="691514">
                  <a:moveTo>
                    <a:pt x="1127497" y="635311"/>
                  </a:moveTo>
                  <a:lnTo>
                    <a:pt x="1113164" y="660468"/>
                  </a:lnTo>
                  <a:lnTo>
                    <a:pt x="1125727" y="667639"/>
                  </a:lnTo>
                  <a:lnTo>
                    <a:pt x="1140078" y="642493"/>
                  </a:lnTo>
                  <a:lnTo>
                    <a:pt x="1127497" y="635311"/>
                  </a:lnTo>
                  <a:close/>
                </a:path>
                <a:path w="1195704" h="691514">
                  <a:moveTo>
                    <a:pt x="1141857" y="610108"/>
                  </a:moveTo>
                  <a:lnTo>
                    <a:pt x="1127497" y="635311"/>
                  </a:lnTo>
                  <a:lnTo>
                    <a:pt x="1140078" y="642493"/>
                  </a:lnTo>
                  <a:lnTo>
                    <a:pt x="1125727" y="667639"/>
                  </a:lnTo>
                  <a:lnTo>
                    <a:pt x="1180150" y="667639"/>
                  </a:lnTo>
                  <a:lnTo>
                    <a:pt x="1141857" y="610108"/>
                  </a:lnTo>
                  <a:close/>
                </a:path>
                <a:path w="1195704" h="691514">
                  <a:moveTo>
                    <a:pt x="14478" y="0"/>
                  </a:moveTo>
                  <a:lnTo>
                    <a:pt x="0" y="25146"/>
                  </a:lnTo>
                  <a:lnTo>
                    <a:pt x="1113164" y="660468"/>
                  </a:lnTo>
                  <a:lnTo>
                    <a:pt x="1127497" y="635311"/>
                  </a:lnTo>
                  <a:lnTo>
                    <a:pt x="14478" y="0"/>
                  </a:lnTo>
                  <a:close/>
                </a:path>
              </a:pathLst>
            </a:custGeom>
            <a:solidFill>
              <a:srgbClr val="1347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94765" y="2657094"/>
              <a:ext cx="1583690" cy="1583690"/>
            </a:xfrm>
            <a:custGeom>
              <a:avLst/>
              <a:gdLst/>
              <a:ahLst/>
              <a:cxnLst/>
              <a:rect l="l" t="t" r="r" b="b"/>
              <a:pathLst>
                <a:path w="1583689" h="1583689">
                  <a:moveTo>
                    <a:pt x="0" y="791717"/>
                  </a:moveTo>
                  <a:lnTo>
                    <a:pt x="1444" y="743488"/>
                  </a:lnTo>
                  <a:lnTo>
                    <a:pt x="5724" y="696022"/>
                  </a:lnTo>
                  <a:lnTo>
                    <a:pt x="12755" y="649403"/>
                  </a:lnTo>
                  <a:lnTo>
                    <a:pt x="22456" y="603715"/>
                  </a:lnTo>
                  <a:lnTo>
                    <a:pt x="34742" y="559039"/>
                  </a:lnTo>
                  <a:lnTo>
                    <a:pt x="49532" y="515459"/>
                  </a:lnTo>
                  <a:lnTo>
                    <a:pt x="66742" y="473057"/>
                  </a:lnTo>
                  <a:lnTo>
                    <a:pt x="86290" y="431916"/>
                  </a:lnTo>
                  <a:lnTo>
                    <a:pt x="108093" y="392119"/>
                  </a:lnTo>
                  <a:lnTo>
                    <a:pt x="132068" y="353749"/>
                  </a:lnTo>
                  <a:lnTo>
                    <a:pt x="158133" y="316889"/>
                  </a:lnTo>
                  <a:lnTo>
                    <a:pt x="186203" y="281621"/>
                  </a:lnTo>
                  <a:lnTo>
                    <a:pt x="216198" y="248028"/>
                  </a:lnTo>
                  <a:lnTo>
                    <a:pt x="248033" y="216193"/>
                  </a:lnTo>
                  <a:lnTo>
                    <a:pt x="281626" y="186199"/>
                  </a:lnTo>
                  <a:lnTo>
                    <a:pt x="316894" y="158129"/>
                  </a:lnTo>
                  <a:lnTo>
                    <a:pt x="353755" y="132065"/>
                  </a:lnTo>
                  <a:lnTo>
                    <a:pt x="392125" y="108091"/>
                  </a:lnTo>
                  <a:lnTo>
                    <a:pt x="431921" y="86288"/>
                  </a:lnTo>
                  <a:lnTo>
                    <a:pt x="473062" y="66740"/>
                  </a:lnTo>
                  <a:lnTo>
                    <a:pt x="515464" y="49531"/>
                  </a:lnTo>
                  <a:lnTo>
                    <a:pt x="559044" y="34741"/>
                  </a:lnTo>
                  <a:lnTo>
                    <a:pt x="603719" y="22455"/>
                  </a:lnTo>
                  <a:lnTo>
                    <a:pt x="649407" y="12755"/>
                  </a:lnTo>
                  <a:lnTo>
                    <a:pt x="696024" y="5724"/>
                  </a:lnTo>
                  <a:lnTo>
                    <a:pt x="743489" y="1444"/>
                  </a:lnTo>
                  <a:lnTo>
                    <a:pt x="791718" y="0"/>
                  </a:lnTo>
                  <a:lnTo>
                    <a:pt x="839947" y="1444"/>
                  </a:lnTo>
                  <a:lnTo>
                    <a:pt x="887413" y="5724"/>
                  </a:lnTo>
                  <a:lnTo>
                    <a:pt x="934032" y="12755"/>
                  </a:lnTo>
                  <a:lnTo>
                    <a:pt x="979720" y="22455"/>
                  </a:lnTo>
                  <a:lnTo>
                    <a:pt x="1024396" y="34741"/>
                  </a:lnTo>
                  <a:lnTo>
                    <a:pt x="1067976" y="49531"/>
                  </a:lnTo>
                  <a:lnTo>
                    <a:pt x="1110378" y="66740"/>
                  </a:lnTo>
                  <a:lnTo>
                    <a:pt x="1151519" y="86288"/>
                  </a:lnTo>
                  <a:lnTo>
                    <a:pt x="1191316" y="108091"/>
                  </a:lnTo>
                  <a:lnTo>
                    <a:pt x="1229686" y="132065"/>
                  </a:lnTo>
                  <a:lnTo>
                    <a:pt x="1266546" y="158129"/>
                  </a:lnTo>
                  <a:lnTo>
                    <a:pt x="1301814" y="186199"/>
                  </a:lnTo>
                  <a:lnTo>
                    <a:pt x="1335407" y="216193"/>
                  </a:lnTo>
                  <a:lnTo>
                    <a:pt x="1367242" y="248028"/>
                  </a:lnTo>
                  <a:lnTo>
                    <a:pt x="1397236" y="281621"/>
                  </a:lnTo>
                  <a:lnTo>
                    <a:pt x="1425306" y="316889"/>
                  </a:lnTo>
                  <a:lnTo>
                    <a:pt x="1451370" y="353749"/>
                  </a:lnTo>
                  <a:lnTo>
                    <a:pt x="1475344" y="392119"/>
                  </a:lnTo>
                  <a:lnTo>
                    <a:pt x="1497147" y="431916"/>
                  </a:lnTo>
                  <a:lnTo>
                    <a:pt x="1516695" y="473057"/>
                  </a:lnTo>
                  <a:lnTo>
                    <a:pt x="1533904" y="515459"/>
                  </a:lnTo>
                  <a:lnTo>
                    <a:pt x="1548694" y="559039"/>
                  </a:lnTo>
                  <a:lnTo>
                    <a:pt x="1560980" y="603715"/>
                  </a:lnTo>
                  <a:lnTo>
                    <a:pt x="1570680" y="649403"/>
                  </a:lnTo>
                  <a:lnTo>
                    <a:pt x="1577711" y="696022"/>
                  </a:lnTo>
                  <a:lnTo>
                    <a:pt x="1581991" y="743488"/>
                  </a:lnTo>
                  <a:lnTo>
                    <a:pt x="1583436" y="791717"/>
                  </a:lnTo>
                  <a:lnTo>
                    <a:pt x="1581991" y="839947"/>
                  </a:lnTo>
                  <a:lnTo>
                    <a:pt x="1577711" y="887413"/>
                  </a:lnTo>
                  <a:lnTo>
                    <a:pt x="1570680" y="934032"/>
                  </a:lnTo>
                  <a:lnTo>
                    <a:pt x="1560980" y="979720"/>
                  </a:lnTo>
                  <a:lnTo>
                    <a:pt x="1548694" y="1024396"/>
                  </a:lnTo>
                  <a:lnTo>
                    <a:pt x="1533904" y="1067976"/>
                  </a:lnTo>
                  <a:lnTo>
                    <a:pt x="1516695" y="1110378"/>
                  </a:lnTo>
                  <a:lnTo>
                    <a:pt x="1497147" y="1151519"/>
                  </a:lnTo>
                  <a:lnTo>
                    <a:pt x="1475344" y="1191316"/>
                  </a:lnTo>
                  <a:lnTo>
                    <a:pt x="1451370" y="1229686"/>
                  </a:lnTo>
                  <a:lnTo>
                    <a:pt x="1425306" y="1266546"/>
                  </a:lnTo>
                  <a:lnTo>
                    <a:pt x="1397236" y="1301814"/>
                  </a:lnTo>
                  <a:lnTo>
                    <a:pt x="1367242" y="1335407"/>
                  </a:lnTo>
                  <a:lnTo>
                    <a:pt x="1335407" y="1367242"/>
                  </a:lnTo>
                  <a:lnTo>
                    <a:pt x="1301814" y="1397236"/>
                  </a:lnTo>
                  <a:lnTo>
                    <a:pt x="1266546" y="1425306"/>
                  </a:lnTo>
                  <a:lnTo>
                    <a:pt x="1229686" y="1451370"/>
                  </a:lnTo>
                  <a:lnTo>
                    <a:pt x="1191316" y="1475344"/>
                  </a:lnTo>
                  <a:lnTo>
                    <a:pt x="1151519" y="1497147"/>
                  </a:lnTo>
                  <a:lnTo>
                    <a:pt x="1110378" y="1516695"/>
                  </a:lnTo>
                  <a:lnTo>
                    <a:pt x="1067976" y="1533904"/>
                  </a:lnTo>
                  <a:lnTo>
                    <a:pt x="1024396" y="1548694"/>
                  </a:lnTo>
                  <a:lnTo>
                    <a:pt x="979720" y="1560980"/>
                  </a:lnTo>
                  <a:lnTo>
                    <a:pt x="934032" y="1570680"/>
                  </a:lnTo>
                  <a:lnTo>
                    <a:pt x="887413" y="1577711"/>
                  </a:lnTo>
                  <a:lnTo>
                    <a:pt x="839947" y="1581991"/>
                  </a:lnTo>
                  <a:lnTo>
                    <a:pt x="791718" y="1583435"/>
                  </a:lnTo>
                  <a:lnTo>
                    <a:pt x="743489" y="1581991"/>
                  </a:lnTo>
                  <a:lnTo>
                    <a:pt x="696024" y="1577711"/>
                  </a:lnTo>
                  <a:lnTo>
                    <a:pt x="649407" y="1570680"/>
                  </a:lnTo>
                  <a:lnTo>
                    <a:pt x="603719" y="1560980"/>
                  </a:lnTo>
                  <a:lnTo>
                    <a:pt x="559044" y="1548694"/>
                  </a:lnTo>
                  <a:lnTo>
                    <a:pt x="515464" y="1533904"/>
                  </a:lnTo>
                  <a:lnTo>
                    <a:pt x="473062" y="1516695"/>
                  </a:lnTo>
                  <a:lnTo>
                    <a:pt x="431921" y="1497147"/>
                  </a:lnTo>
                  <a:lnTo>
                    <a:pt x="392125" y="1475344"/>
                  </a:lnTo>
                  <a:lnTo>
                    <a:pt x="353755" y="1451370"/>
                  </a:lnTo>
                  <a:lnTo>
                    <a:pt x="316894" y="1425306"/>
                  </a:lnTo>
                  <a:lnTo>
                    <a:pt x="281626" y="1397236"/>
                  </a:lnTo>
                  <a:lnTo>
                    <a:pt x="248033" y="1367242"/>
                  </a:lnTo>
                  <a:lnTo>
                    <a:pt x="216198" y="1335407"/>
                  </a:lnTo>
                  <a:lnTo>
                    <a:pt x="186203" y="1301814"/>
                  </a:lnTo>
                  <a:lnTo>
                    <a:pt x="158133" y="1266546"/>
                  </a:lnTo>
                  <a:lnTo>
                    <a:pt x="132068" y="1229686"/>
                  </a:lnTo>
                  <a:lnTo>
                    <a:pt x="108093" y="1191316"/>
                  </a:lnTo>
                  <a:lnTo>
                    <a:pt x="86290" y="1151519"/>
                  </a:lnTo>
                  <a:lnTo>
                    <a:pt x="66742" y="1110378"/>
                  </a:lnTo>
                  <a:lnTo>
                    <a:pt x="49532" y="1067976"/>
                  </a:lnTo>
                  <a:lnTo>
                    <a:pt x="34742" y="1024396"/>
                  </a:lnTo>
                  <a:lnTo>
                    <a:pt x="22456" y="979720"/>
                  </a:lnTo>
                  <a:lnTo>
                    <a:pt x="12755" y="934032"/>
                  </a:lnTo>
                  <a:lnTo>
                    <a:pt x="5724" y="887413"/>
                  </a:lnTo>
                  <a:lnTo>
                    <a:pt x="1444" y="839947"/>
                  </a:lnTo>
                  <a:lnTo>
                    <a:pt x="0" y="791717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5443" y="3003804"/>
              <a:ext cx="914400" cy="9144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3642" y="2854325"/>
              <a:ext cx="1293139" cy="1293114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2452344" y="3528645"/>
            <a:ext cx="1004569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Hu</a:t>
            </a:r>
            <a:r>
              <a:rPr sz="1800" b="1" spc="-10" dirty="0">
                <a:latin typeface="Arial"/>
                <a:cs typeface="Arial"/>
              </a:rPr>
              <a:t>m</a:t>
            </a:r>
            <a:r>
              <a:rPr sz="1800" b="1" dirty="0">
                <a:latin typeface="Arial"/>
                <a:cs typeface="Arial"/>
              </a:rPr>
              <a:t>idity</a:t>
            </a:r>
            <a:endParaRPr sz="1800">
              <a:latin typeface="Arial"/>
              <a:cs typeface="Arial"/>
            </a:endParaRPr>
          </a:p>
          <a:p>
            <a:pPr marL="113030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latin typeface="Arial"/>
                <a:cs typeface="Arial"/>
              </a:rPr>
              <a:t>Sensor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72410" y="4712081"/>
            <a:ext cx="178307" cy="178308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272410" y="5179949"/>
            <a:ext cx="178307" cy="178308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2587371" y="4675607"/>
            <a:ext cx="22028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Publish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to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topic: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humidity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587675" y="5143475"/>
            <a:ext cx="24193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Subscribe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to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topic: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humidity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Imagem 57">
            <a:extLst>
              <a:ext uri="{FF2B5EF4-FFF2-40B4-BE49-F238E27FC236}">
                <a16:creationId xmlns:a16="http://schemas.microsoft.com/office/drawing/2014/main" id="{DE1CB524-4DC6-484E-AEED-FE71EFC76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799" y="3276600"/>
            <a:ext cx="5527763" cy="32824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9" name="CaixaDeTexto 58">
            <a:extLst>
              <a:ext uri="{FF2B5EF4-FFF2-40B4-BE49-F238E27FC236}">
                <a16:creationId xmlns:a16="http://schemas.microsoft.com/office/drawing/2014/main" id="{978B126D-296F-4DC1-A90A-80BCD803B8B1}"/>
              </a:ext>
            </a:extLst>
          </p:cNvPr>
          <p:cNvSpPr txBox="1"/>
          <p:nvPr/>
        </p:nvSpPr>
        <p:spPr>
          <a:xfrm>
            <a:off x="228600" y="298909"/>
            <a:ext cx="10896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De onde surgiu IoT?</a:t>
            </a:r>
          </a:p>
          <a:p>
            <a:pPr algn="just"/>
            <a:endParaRPr lang="pt-BR" sz="3200"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  <a:p>
            <a:r>
              <a:rPr lang="pt-BR" sz="2400" b="1" dirty="0"/>
              <a:t>*Anos 1980-1990</a:t>
            </a:r>
            <a:r>
              <a:rPr lang="pt-BR" sz="2400" dirty="0"/>
              <a:t>: Já existiam dispositivos conectados por redes industriais (como sensores e atuadores), mas sem a ideia clara de “IoT”.</a:t>
            </a:r>
          </a:p>
          <a:p>
            <a:pPr algn="just"/>
            <a:r>
              <a:rPr lang="pt-BR" sz="2400" b="1" dirty="0"/>
              <a:t>*1999</a:t>
            </a:r>
            <a:r>
              <a:rPr lang="pt-BR" sz="2400" dirty="0"/>
              <a:t>: O termo </a:t>
            </a:r>
            <a:r>
              <a:rPr lang="pt-BR" sz="2400" b="1" dirty="0"/>
              <a:t>"Internet </a:t>
            </a:r>
            <a:r>
              <a:rPr lang="pt-BR" sz="2400" b="1" dirty="0" err="1"/>
              <a:t>of</a:t>
            </a:r>
            <a:r>
              <a:rPr lang="pt-BR" sz="2400" b="1" dirty="0"/>
              <a:t> </a:t>
            </a:r>
            <a:r>
              <a:rPr lang="pt-BR" sz="2400" b="1" dirty="0" err="1"/>
              <a:t>Things</a:t>
            </a:r>
            <a:r>
              <a:rPr lang="pt-BR" sz="2400" b="1" dirty="0"/>
              <a:t>"</a:t>
            </a:r>
            <a:r>
              <a:rPr lang="pt-BR" sz="2400" dirty="0"/>
              <a:t> foi oficialmente cunhado por </a:t>
            </a:r>
            <a:r>
              <a:rPr lang="pt-BR" sz="2400" b="1" dirty="0"/>
              <a:t>Kevin Ashton</a:t>
            </a:r>
            <a:r>
              <a:rPr lang="pt-BR" sz="2400" dirty="0"/>
              <a:t>, pesquisador do MIT (Massachusetts </a:t>
            </a:r>
            <a:r>
              <a:rPr lang="pt-BR" sz="2400" dirty="0" err="1"/>
              <a:t>Institute</a:t>
            </a:r>
            <a:r>
              <a:rPr lang="pt-BR" sz="2400" dirty="0"/>
              <a:t> </a:t>
            </a:r>
            <a:r>
              <a:rPr lang="pt-BR" sz="2400" dirty="0" err="1"/>
              <a:t>of</a:t>
            </a:r>
            <a:r>
              <a:rPr lang="pt-BR" sz="2400" dirty="0"/>
              <a:t> Technology), quando trabalhava com RFID (identificação por radiofrequência) para rastrear produtos na cadeia de suprimentos da Procter &amp; Gamble.</a:t>
            </a:r>
          </a:p>
          <a:p>
            <a:endParaRPr lang="pt-BR" sz="3200"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983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ai decreto presidencial instituindo o Plano Nacional de IoT | TELETIME News">
            <a:extLst>
              <a:ext uri="{FF2B5EF4-FFF2-40B4-BE49-F238E27FC236}">
                <a16:creationId xmlns:a16="http://schemas.microsoft.com/office/drawing/2014/main" id="{D2D658D9-C16F-52CD-0AA4-D0B9B2C9AE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22" b="34861"/>
          <a:stretch/>
        </p:blipFill>
        <p:spPr bwMode="auto"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6B57713-171C-05D4-8900-8753FB4CE758}"/>
              </a:ext>
            </a:extLst>
          </p:cNvPr>
          <p:cNvSpPr txBox="1"/>
          <p:nvPr/>
        </p:nvSpPr>
        <p:spPr>
          <a:xfrm>
            <a:off x="7543800" y="4038600"/>
            <a:ext cx="3035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PLANO NACIONAL DE IOT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148" name="object 6">
            <a:extLst>
              <a:ext uri="{FF2B5EF4-FFF2-40B4-BE49-F238E27FC236}">
                <a16:creationId xmlns:a16="http://schemas.microsoft.com/office/drawing/2014/main" id="{5522B320-C8AC-8410-2CB8-EA8C03304A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6474357"/>
              </p:ext>
            </p:extLst>
          </p:nvPr>
        </p:nvGraphicFramePr>
        <p:xfrm>
          <a:off x="1447800" y="3752850"/>
          <a:ext cx="10261595" cy="2452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990600" y="685800"/>
            <a:ext cx="9803765" cy="4602542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590"/>
              </a:spcBef>
            </a:pPr>
            <a:r>
              <a:rPr sz="2800" b="1" dirty="0">
                <a:solidFill>
                  <a:srgbClr val="FFC000"/>
                </a:solidFill>
                <a:latin typeface="Arial"/>
                <a:cs typeface="Arial"/>
              </a:rPr>
              <a:t>No</a:t>
            </a:r>
            <a:r>
              <a:rPr sz="2800" b="1" spc="-20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FC000"/>
                </a:solidFill>
                <a:latin typeface="Arial"/>
                <a:cs typeface="Arial"/>
              </a:rPr>
              <a:t>decreto</a:t>
            </a:r>
            <a:r>
              <a:rPr sz="2800" b="1" spc="-15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C000"/>
                </a:solidFill>
                <a:latin typeface="Arial"/>
                <a:cs typeface="Arial"/>
              </a:rPr>
              <a:t>de</a:t>
            </a:r>
            <a:r>
              <a:rPr sz="2800" b="1" spc="-30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FC000"/>
                </a:solidFill>
                <a:latin typeface="Arial"/>
                <a:cs typeface="Arial"/>
              </a:rPr>
              <a:t>publicação</a:t>
            </a:r>
            <a:r>
              <a:rPr sz="2800" b="1" spc="-35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2800" b="1" dirty="0" err="1">
                <a:solidFill>
                  <a:srgbClr val="FFC000"/>
                </a:solidFill>
                <a:latin typeface="Arial"/>
                <a:cs typeface="Arial"/>
              </a:rPr>
              <a:t>diz</a:t>
            </a:r>
            <a:r>
              <a:rPr sz="2800" b="1" dirty="0">
                <a:solidFill>
                  <a:srgbClr val="FFC000"/>
                </a:solidFill>
                <a:latin typeface="Arial"/>
                <a:cs typeface="Arial"/>
              </a:rPr>
              <a:t>:</a:t>
            </a:r>
            <a:endParaRPr lang="en-US" sz="2800" b="1" dirty="0">
              <a:solidFill>
                <a:srgbClr val="FFC000"/>
              </a:solidFill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590"/>
              </a:spcBef>
            </a:pPr>
            <a:endParaRPr sz="2800" dirty="0">
              <a:latin typeface="Arial"/>
              <a:cs typeface="Arial"/>
            </a:endParaRPr>
          </a:p>
          <a:p>
            <a:pPr marL="652780" marR="5080" indent="-215265" algn="just">
              <a:lnSpc>
                <a:spcPct val="100000"/>
              </a:lnSpc>
              <a:spcBef>
                <a:spcPts val="495"/>
              </a:spcBef>
              <a:buSzPct val="43750"/>
              <a:buFont typeface="Wingdings"/>
              <a:buChar char=""/>
              <a:tabLst>
                <a:tab pos="653415" algn="l"/>
                <a:tab pos="1711325" algn="l"/>
              </a:tabLst>
            </a:pPr>
            <a:r>
              <a:rPr sz="2800" b="1" dirty="0">
                <a:latin typeface="Arial"/>
                <a:cs typeface="Arial"/>
              </a:rPr>
              <a:t>Art.</a:t>
            </a:r>
            <a:r>
              <a:rPr sz="2800" b="1" spc="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1º	</a:t>
            </a:r>
            <a:r>
              <a:rPr sz="2800" b="1" dirty="0">
                <a:latin typeface="Arial"/>
                <a:cs typeface="Arial"/>
              </a:rPr>
              <a:t>Fica instituído o Plano </a:t>
            </a:r>
            <a:r>
              <a:rPr sz="2800" b="1" spc="-5" dirty="0">
                <a:latin typeface="Arial"/>
                <a:cs typeface="Arial"/>
              </a:rPr>
              <a:t>Nacional de </a:t>
            </a:r>
            <a:r>
              <a:rPr sz="2800" b="1" dirty="0">
                <a:latin typeface="Arial"/>
                <a:cs typeface="Arial"/>
              </a:rPr>
              <a:t>Internet </a:t>
            </a:r>
            <a:r>
              <a:rPr sz="2800" b="1" spc="-5" dirty="0">
                <a:latin typeface="Arial"/>
                <a:cs typeface="Arial"/>
              </a:rPr>
              <a:t>das Coisas </a:t>
            </a:r>
            <a:r>
              <a:rPr sz="2800" b="1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com </a:t>
            </a:r>
            <a:r>
              <a:rPr sz="2800" b="1" dirty="0">
                <a:latin typeface="Arial"/>
                <a:cs typeface="Arial"/>
              </a:rPr>
              <a:t>a </a:t>
            </a:r>
            <a:r>
              <a:rPr sz="2800" b="1" spc="-5" dirty="0">
                <a:latin typeface="Arial"/>
                <a:cs typeface="Arial"/>
              </a:rPr>
              <a:t>finalidade </a:t>
            </a:r>
            <a:r>
              <a:rPr sz="2800" b="1" dirty="0">
                <a:latin typeface="Arial"/>
                <a:cs typeface="Arial"/>
              </a:rPr>
              <a:t>de implementar e </a:t>
            </a:r>
            <a:r>
              <a:rPr sz="2800" b="1" spc="-5" dirty="0">
                <a:latin typeface="Arial"/>
                <a:cs typeface="Arial"/>
              </a:rPr>
              <a:t>desenvolver </a:t>
            </a:r>
            <a:r>
              <a:rPr sz="2800" b="1" dirty="0">
                <a:latin typeface="Arial"/>
                <a:cs typeface="Arial"/>
              </a:rPr>
              <a:t>a Internet </a:t>
            </a:r>
            <a:r>
              <a:rPr sz="2800" b="1" spc="-5" dirty="0">
                <a:latin typeface="Arial"/>
                <a:cs typeface="Arial"/>
              </a:rPr>
              <a:t>das </a:t>
            </a:r>
            <a:r>
              <a:rPr sz="2800" b="1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Coisas </a:t>
            </a:r>
            <a:r>
              <a:rPr sz="2800" b="1" dirty="0">
                <a:latin typeface="Arial"/>
                <a:cs typeface="Arial"/>
              </a:rPr>
              <a:t>no </a:t>
            </a:r>
            <a:r>
              <a:rPr sz="2800" b="1" spc="-5" dirty="0">
                <a:latin typeface="Arial"/>
                <a:cs typeface="Arial"/>
              </a:rPr>
              <a:t>País e, </a:t>
            </a:r>
            <a:r>
              <a:rPr sz="2800" b="1" dirty="0">
                <a:latin typeface="Arial"/>
                <a:cs typeface="Arial"/>
              </a:rPr>
              <a:t>com </a:t>
            </a:r>
            <a:r>
              <a:rPr sz="2800" b="1" spc="-5" dirty="0">
                <a:latin typeface="Arial"/>
                <a:cs typeface="Arial"/>
              </a:rPr>
              <a:t>base </a:t>
            </a:r>
            <a:r>
              <a:rPr sz="2800" b="1" dirty="0">
                <a:latin typeface="Arial"/>
                <a:cs typeface="Arial"/>
              </a:rPr>
              <a:t>na livre </a:t>
            </a:r>
            <a:r>
              <a:rPr sz="2800" b="1" spc="-5" dirty="0">
                <a:latin typeface="Arial"/>
                <a:cs typeface="Arial"/>
              </a:rPr>
              <a:t>concorrência e </a:t>
            </a:r>
            <a:r>
              <a:rPr sz="2800" b="1" dirty="0">
                <a:latin typeface="Arial"/>
                <a:cs typeface="Arial"/>
              </a:rPr>
              <a:t>na livre </a:t>
            </a:r>
            <a:r>
              <a:rPr sz="2800" b="1" spc="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circulação</a:t>
            </a:r>
            <a:r>
              <a:rPr sz="2800" b="1" spc="-1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de</a:t>
            </a:r>
            <a:r>
              <a:rPr sz="2800" b="1" spc="-1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dados,</a:t>
            </a:r>
            <a:r>
              <a:rPr sz="2800" b="1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observadas as</a:t>
            </a:r>
            <a:r>
              <a:rPr sz="2800" b="1" spc="1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diretrizes</a:t>
            </a:r>
            <a:r>
              <a:rPr sz="2800" b="1" spc="-2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de</a:t>
            </a:r>
            <a:r>
              <a:rPr sz="2800" b="1" spc="-1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segurança</a:t>
            </a:r>
            <a:r>
              <a:rPr sz="2800" b="1" spc="2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da </a:t>
            </a:r>
            <a:r>
              <a:rPr sz="2800" b="1" spc="-65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informação</a:t>
            </a:r>
            <a:r>
              <a:rPr sz="2800" b="1" spc="-3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e</a:t>
            </a:r>
            <a:r>
              <a:rPr sz="2800" b="1" dirty="0">
                <a:latin typeface="Arial"/>
                <a:cs typeface="Arial"/>
              </a:rPr>
              <a:t> de</a:t>
            </a:r>
            <a:r>
              <a:rPr sz="2800" b="1" spc="-1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proteção</a:t>
            </a:r>
            <a:r>
              <a:rPr sz="2800" b="1" spc="-2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de </a:t>
            </a:r>
            <a:r>
              <a:rPr sz="2800" b="1" spc="-5" dirty="0">
                <a:latin typeface="Arial"/>
                <a:cs typeface="Arial"/>
              </a:rPr>
              <a:t>dados</a:t>
            </a:r>
            <a:r>
              <a:rPr sz="2800" b="1" spc="-1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pessoais.</a:t>
            </a:r>
            <a:endParaRPr sz="2800" dirty="0">
              <a:latin typeface="Arial"/>
              <a:cs typeface="Arial"/>
            </a:endParaRPr>
          </a:p>
          <a:p>
            <a:pPr marL="652780" indent="-215265" algn="just">
              <a:lnSpc>
                <a:spcPct val="100000"/>
              </a:lnSpc>
              <a:spcBef>
                <a:spcPts val="550"/>
              </a:spcBef>
              <a:buSzPct val="43750"/>
              <a:buFont typeface="Wingdings"/>
              <a:buChar char=""/>
              <a:tabLst>
                <a:tab pos="653415" algn="l"/>
              </a:tabLst>
            </a:pPr>
            <a:r>
              <a:rPr sz="2800" b="1" dirty="0">
                <a:latin typeface="Arial"/>
                <a:cs typeface="Arial"/>
              </a:rPr>
              <a:t>Link</a:t>
            </a:r>
            <a:r>
              <a:rPr sz="2800" b="1" spc="-3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entre</a:t>
            </a:r>
            <a:r>
              <a:rPr sz="2800" b="1" dirty="0">
                <a:latin typeface="Arial"/>
                <a:cs typeface="Arial"/>
              </a:rPr>
              <a:t> a</a:t>
            </a:r>
            <a:r>
              <a:rPr sz="2800" b="1" spc="-1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IoT</a:t>
            </a:r>
            <a:r>
              <a:rPr sz="2800" b="1" spc="-2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e</a:t>
            </a:r>
            <a:r>
              <a:rPr sz="2800" b="1" spc="-1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a LGPD</a:t>
            </a:r>
            <a:r>
              <a:rPr sz="2800" b="1" spc="-2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(Lei</a:t>
            </a:r>
            <a:r>
              <a:rPr sz="2800" b="1" spc="-2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Geral</a:t>
            </a:r>
            <a:r>
              <a:rPr sz="2800" b="1" spc="-2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de</a:t>
            </a:r>
            <a:r>
              <a:rPr sz="2800" b="1" spc="-1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Proteção</a:t>
            </a:r>
            <a:endParaRPr sz="2800" dirty="0">
              <a:latin typeface="Arial"/>
              <a:cs typeface="Arial"/>
            </a:endParaRPr>
          </a:p>
          <a:p>
            <a:pPr marL="652780" algn="just">
              <a:lnSpc>
                <a:spcPct val="100000"/>
              </a:lnSpc>
              <a:spcBef>
                <a:spcPts val="5"/>
              </a:spcBef>
            </a:pPr>
            <a:r>
              <a:rPr sz="2800" b="1" dirty="0">
                <a:latin typeface="Arial"/>
                <a:cs typeface="Arial"/>
              </a:rPr>
              <a:t>de</a:t>
            </a:r>
            <a:r>
              <a:rPr sz="2800" b="1" spc="-2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Dados</a:t>
            </a:r>
            <a:r>
              <a:rPr sz="2800" b="1" spc="-1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–</a:t>
            </a:r>
            <a:r>
              <a:rPr sz="2800" b="1" spc="-5" dirty="0">
                <a:latin typeface="Arial"/>
                <a:cs typeface="Arial"/>
              </a:rPr>
              <a:t> Em</a:t>
            </a:r>
            <a:r>
              <a:rPr sz="2800" b="1" spc="-1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vigor</a:t>
            </a:r>
            <a:r>
              <a:rPr sz="2800" b="1" spc="-5" dirty="0">
                <a:latin typeface="Arial"/>
                <a:cs typeface="Arial"/>
              </a:rPr>
              <a:t> </a:t>
            </a:r>
            <a:r>
              <a:rPr sz="2800" b="1" spc="-5" dirty="0" err="1">
                <a:latin typeface="Arial"/>
                <a:cs typeface="Arial"/>
              </a:rPr>
              <a:t>desde</a:t>
            </a:r>
            <a:r>
              <a:rPr sz="2800" b="1" spc="-1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18/09/20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08504" y="3928871"/>
            <a:ext cx="630936" cy="630936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749808" y="3429000"/>
            <a:ext cx="692150" cy="692150"/>
            <a:chOff x="749808" y="3429000"/>
            <a:chExt cx="692150" cy="692150"/>
          </a:xfrm>
        </p:grpSpPr>
        <p:sp>
          <p:nvSpPr>
            <p:cNvPr id="8" name="object 8"/>
            <p:cNvSpPr/>
            <p:nvPr/>
          </p:nvSpPr>
          <p:spPr>
            <a:xfrm>
              <a:off x="749808" y="3429000"/>
              <a:ext cx="692150" cy="692150"/>
            </a:xfrm>
            <a:custGeom>
              <a:avLst/>
              <a:gdLst/>
              <a:ahLst/>
              <a:cxnLst/>
              <a:rect l="l" t="t" r="r" b="b"/>
              <a:pathLst>
                <a:path w="692150" h="692150">
                  <a:moveTo>
                    <a:pt x="345948" y="0"/>
                  </a:moveTo>
                  <a:lnTo>
                    <a:pt x="299005" y="3159"/>
                  </a:lnTo>
                  <a:lnTo>
                    <a:pt x="253982" y="12361"/>
                  </a:lnTo>
                  <a:lnTo>
                    <a:pt x="211290" y="27193"/>
                  </a:lnTo>
                  <a:lnTo>
                    <a:pt x="171342" y="47244"/>
                  </a:lnTo>
                  <a:lnTo>
                    <a:pt x="134550" y="72098"/>
                  </a:lnTo>
                  <a:lnTo>
                    <a:pt x="101326" y="101346"/>
                  </a:lnTo>
                  <a:lnTo>
                    <a:pt x="72083" y="134572"/>
                  </a:lnTo>
                  <a:lnTo>
                    <a:pt x="47232" y="171365"/>
                  </a:lnTo>
                  <a:lnTo>
                    <a:pt x="27186" y="211312"/>
                  </a:lnTo>
                  <a:lnTo>
                    <a:pt x="12357" y="254000"/>
                  </a:lnTo>
                  <a:lnTo>
                    <a:pt x="3158" y="299016"/>
                  </a:lnTo>
                  <a:lnTo>
                    <a:pt x="0" y="345948"/>
                  </a:lnTo>
                  <a:lnTo>
                    <a:pt x="3158" y="392879"/>
                  </a:lnTo>
                  <a:lnTo>
                    <a:pt x="12357" y="437895"/>
                  </a:lnTo>
                  <a:lnTo>
                    <a:pt x="27186" y="480583"/>
                  </a:lnTo>
                  <a:lnTo>
                    <a:pt x="47232" y="520530"/>
                  </a:lnTo>
                  <a:lnTo>
                    <a:pt x="72083" y="557323"/>
                  </a:lnTo>
                  <a:lnTo>
                    <a:pt x="101326" y="590550"/>
                  </a:lnTo>
                  <a:lnTo>
                    <a:pt x="134550" y="619797"/>
                  </a:lnTo>
                  <a:lnTo>
                    <a:pt x="171342" y="644652"/>
                  </a:lnTo>
                  <a:lnTo>
                    <a:pt x="211290" y="664702"/>
                  </a:lnTo>
                  <a:lnTo>
                    <a:pt x="253982" y="679534"/>
                  </a:lnTo>
                  <a:lnTo>
                    <a:pt x="299005" y="688736"/>
                  </a:lnTo>
                  <a:lnTo>
                    <a:pt x="345948" y="691895"/>
                  </a:lnTo>
                  <a:lnTo>
                    <a:pt x="392879" y="688736"/>
                  </a:lnTo>
                  <a:lnTo>
                    <a:pt x="437896" y="679534"/>
                  </a:lnTo>
                  <a:lnTo>
                    <a:pt x="480583" y="664702"/>
                  </a:lnTo>
                  <a:lnTo>
                    <a:pt x="520530" y="644652"/>
                  </a:lnTo>
                  <a:lnTo>
                    <a:pt x="557323" y="619797"/>
                  </a:lnTo>
                  <a:lnTo>
                    <a:pt x="590550" y="590550"/>
                  </a:lnTo>
                  <a:lnTo>
                    <a:pt x="619797" y="557323"/>
                  </a:lnTo>
                  <a:lnTo>
                    <a:pt x="644652" y="520530"/>
                  </a:lnTo>
                  <a:lnTo>
                    <a:pt x="664702" y="480583"/>
                  </a:lnTo>
                  <a:lnTo>
                    <a:pt x="679534" y="437895"/>
                  </a:lnTo>
                  <a:lnTo>
                    <a:pt x="688736" y="392879"/>
                  </a:lnTo>
                  <a:lnTo>
                    <a:pt x="691896" y="345948"/>
                  </a:lnTo>
                  <a:lnTo>
                    <a:pt x="688736" y="299016"/>
                  </a:lnTo>
                  <a:lnTo>
                    <a:pt x="679534" y="253999"/>
                  </a:lnTo>
                  <a:lnTo>
                    <a:pt x="664702" y="211312"/>
                  </a:lnTo>
                  <a:lnTo>
                    <a:pt x="644651" y="171365"/>
                  </a:lnTo>
                  <a:lnTo>
                    <a:pt x="619797" y="134572"/>
                  </a:lnTo>
                  <a:lnTo>
                    <a:pt x="590549" y="101345"/>
                  </a:lnTo>
                  <a:lnTo>
                    <a:pt x="557323" y="72098"/>
                  </a:lnTo>
                  <a:lnTo>
                    <a:pt x="520530" y="47243"/>
                  </a:lnTo>
                  <a:lnTo>
                    <a:pt x="480583" y="27193"/>
                  </a:lnTo>
                  <a:lnTo>
                    <a:pt x="437895" y="12361"/>
                  </a:lnTo>
                  <a:lnTo>
                    <a:pt x="392879" y="3159"/>
                  </a:lnTo>
                  <a:lnTo>
                    <a:pt x="345948" y="0"/>
                  </a:lnTo>
                  <a:close/>
                </a:path>
              </a:pathLst>
            </a:custGeom>
            <a:solidFill>
              <a:srgbClr val="07400D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3476244"/>
              <a:ext cx="598932" cy="597408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5669279" y="3730752"/>
            <a:ext cx="1377950" cy="695325"/>
            <a:chOff x="5669279" y="3730752"/>
            <a:chExt cx="1377950" cy="69532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7563" y="3730752"/>
              <a:ext cx="629412" cy="63093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69279" y="3796284"/>
              <a:ext cx="629412" cy="62941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35039" y="3767328"/>
              <a:ext cx="630936" cy="629412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749808" y="4311396"/>
            <a:ext cx="4215765" cy="1697989"/>
            <a:chOff x="749808" y="4311396"/>
            <a:chExt cx="4215765" cy="1697989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50792" y="4311396"/>
              <a:ext cx="914400" cy="9144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8212" y="4849368"/>
              <a:ext cx="629412" cy="62941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33115" y="4689348"/>
              <a:ext cx="630935" cy="63093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49808" y="5317236"/>
              <a:ext cx="692150" cy="692150"/>
            </a:xfrm>
            <a:custGeom>
              <a:avLst/>
              <a:gdLst/>
              <a:ahLst/>
              <a:cxnLst/>
              <a:rect l="l" t="t" r="r" b="b"/>
              <a:pathLst>
                <a:path w="692150" h="692150">
                  <a:moveTo>
                    <a:pt x="345948" y="0"/>
                  </a:moveTo>
                  <a:lnTo>
                    <a:pt x="299005" y="3159"/>
                  </a:lnTo>
                  <a:lnTo>
                    <a:pt x="253982" y="12361"/>
                  </a:lnTo>
                  <a:lnTo>
                    <a:pt x="211290" y="27193"/>
                  </a:lnTo>
                  <a:lnTo>
                    <a:pt x="171342" y="47244"/>
                  </a:lnTo>
                  <a:lnTo>
                    <a:pt x="134550" y="72098"/>
                  </a:lnTo>
                  <a:lnTo>
                    <a:pt x="101326" y="101346"/>
                  </a:lnTo>
                  <a:lnTo>
                    <a:pt x="72083" y="134572"/>
                  </a:lnTo>
                  <a:lnTo>
                    <a:pt x="47232" y="171365"/>
                  </a:lnTo>
                  <a:lnTo>
                    <a:pt x="27186" y="211312"/>
                  </a:lnTo>
                  <a:lnTo>
                    <a:pt x="12357" y="253999"/>
                  </a:lnTo>
                  <a:lnTo>
                    <a:pt x="3158" y="299016"/>
                  </a:lnTo>
                  <a:lnTo>
                    <a:pt x="0" y="345947"/>
                  </a:lnTo>
                  <a:lnTo>
                    <a:pt x="3158" y="392890"/>
                  </a:lnTo>
                  <a:lnTo>
                    <a:pt x="12357" y="437913"/>
                  </a:lnTo>
                  <a:lnTo>
                    <a:pt x="27186" y="480605"/>
                  </a:lnTo>
                  <a:lnTo>
                    <a:pt x="47232" y="520553"/>
                  </a:lnTo>
                  <a:lnTo>
                    <a:pt x="72083" y="557345"/>
                  </a:lnTo>
                  <a:lnTo>
                    <a:pt x="101326" y="590569"/>
                  </a:lnTo>
                  <a:lnTo>
                    <a:pt x="134550" y="619812"/>
                  </a:lnTo>
                  <a:lnTo>
                    <a:pt x="171342" y="644663"/>
                  </a:lnTo>
                  <a:lnTo>
                    <a:pt x="211290" y="664709"/>
                  </a:lnTo>
                  <a:lnTo>
                    <a:pt x="253982" y="679538"/>
                  </a:lnTo>
                  <a:lnTo>
                    <a:pt x="299005" y="688737"/>
                  </a:lnTo>
                  <a:lnTo>
                    <a:pt x="345948" y="691895"/>
                  </a:lnTo>
                  <a:lnTo>
                    <a:pt x="392879" y="688737"/>
                  </a:lnTo>
                  <a:lnTo>
                    <a:pt x="437896" y="679538"/>
                  </a:lnTo>
                  <a:lnTo>
                    <a:pt x="480583" y="664709"/>
                  </a:lnTo>
                  <a:lnTo>
                    <a:pt x="520530" y="644663"/>
                  </a:lnTo>
                  <a:lnTo>
                    <a:pt x="557323" y="619812"/>
                  </a:lnTo>
                  <a:lnTo>
                    <a:pt x="590550" y="590569"/>
                  </a:lnTo>
                  <a:lnTo>
                    <a:pt x="619797" y="557345"/>
                  </a:lnTo>
                  <a:lnTo>
                    <a:pt x="644652" y="520553"/>
                  </a:lnTo>
                  <a:lnTo>
                    <a:pt x="664702" y="480605"/>
                  </a:lnTo>
                  <a:lnTo>
                    <a:pt x="679534" y="437913"/>
                  </a:lnTo>
                  <a:lnTo>
                    <a:pt x="688736" y="392890"/>
                  </a:lnTo>
                  <a:lnTo>
                    <a:pt x="691896" y="345947"/>
                  </a:lnTo>
                  <a:lnTo>
                    <a:pt x="688736" y="299016"/>
                  </a:lnTo>
                  <a:lnTo>
                    <a:pt x="679534" y="253999"/>
                  </a:lnTo>
                  <a:lnTo>
                    <a:pt x="664702" y="211312"/>
                  </a:lnTo>
                  <a:lnTo>
                    <a:pt x="644651" y="171365"/>
                  </a:lnTo>
                  <a:lnTo>
                    <a:pt x="619797" y="134572"/>
                  </a:lnTo>
                  <a:lnTo>
                    <a:pt x="590549" y="101345"/>
                  </a:lnTo>
                  <a:lnTo>
                    <a:pt x="557323" y="72098"/>
                  </a:lnTo>
                  <a:lnTo>
                    <a:pt x="520530" y="47243"/>
                  </a:lnTo>
                  <a:lnTo>
                    <a:pt x="480583" y="27193"/>
                  </a:lnTo>
                  <a:lnTo>
                    <a:pt x="437895" y="12361"/>
                  </a:lnTo>
                  <a:lnTo>
                    <a:pt x="392879" y="3159"/>
                  </a:lnTo>
                  <a:lnTo>
                    <a:pt x="345948" y="0"/>
                  </a:lnTo>
                  <a:close/>
                </a:path>
              </a:pathLst>
            </a:custGeom>
            <a:solidFill>
              <a:srgbClr val="07400D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364480"/>
              <a:ext cx="598932" cy="597407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666699" y="6018377"/>
            <a:ext cx="10680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Publish</a:t>
            </a:r>
            <a:r>
              <a:rPr sz="1800" b="1" spc="-1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e</a:t>
            </a:r>
            <a:r>
              <a:rPr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r</a:t>
            </a:r>
            <a:endParaRPr sz="1800">
              <a:solidFill>
                <a:schemeClr val="tx1">
                  <a:lumMod val="95000"/>
                  <a:lumOff val="5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113776" y="3038855"/>
            <a:ext cx="692150" cy="692150"/>
            <a:chOff x="8113776" y="3038855"/>
            <a:chExt cx="692150" cy="692150"/>
          </a:xfrm>
        </p:grpSpPr>
        <p:sp>
          <p:nvSpPr>
            <p:cNvPr id="22" name="object 22"/>
            <p:cNvSpPr/>
            <p:nvPr/>
          </p:nvSpPr>
          <p:spPr>
            <a:xfrm>
              <a:off x="8113776" y="3038855"/>
              <a:ext cx="692150" cy="692150"/>
            </a:xfrm>
            <a:custGeom>
              <a:avLst/>
              <a:gdLst/>
              <a:ahLst/>
              <a:cxnLst/>
              <a:rect l="l" t="t" r="r" b="b"/>
              <a:pathLst>
                <a:path w="692150" h="692150">
                  <a:moveTo>
                    <a:pt x="345948" y="0"/>
                  </a:moveTo>
                  <a:lnTo>
                    <a:pt x="299016" y="3159"/>
                  </a:lnTo>
                  <a:lnTo>
                    <a:pt x="254000" y="12361"/>
                  </a:lnTo>
                  <a:lnTo>
                    <a:pt x="211312" y="27193"/>
                  </a:lnTo>
                  <a:lnTo>
                    <a:pt x="171365" y="47244"/>
                  </a:lnTo>
                  <a:lnTo>
                    <a:pt x="134572" y="72098"/>
                  </a:lnTo>
                  <a:lnTo>
                    <a:pt x="101346" y="101346"/>
                  </a:lnTo>
                  <a:lnTo>
                    <a:pt x="72098" y="134572"/>
                  </a:lnTo>
                  <a:lnTo>
                    <a:pt x="47244" y="171365"/>
                  </a:lnTo>
                  <a:lnTo>
                    <a:pt x="27193" y="211312"/>
                  </a:lnTo>
                  <a:lnTo>
                    <a:pt x="12361" y="254000"/>
                  </a:lnTo>
                  <a:lnTo>
                    <a:pt x="3159" y="299016"/>
                  </a:lnTo>
                  <a:lnTo>
                    <a:pt x="0" y="345948"/>
                  </a:lnTo>
                  <a:lnTo>
                    <a:pt x="3159" y="392879"/>
                  </a:lnTo>
                  <a:lnTo>
                    <a:pt x="12361" y="437896"/>
                  </a:lnTo>
                  <a:lnTo>
                    <a:pt x="27193" y="480583"/>
                  </a:lnTo>
                  <a:lnTo>
                    <a:pt x="47244" y="520530"/>
                  </a:lnTo>
                  <a:lnTo>
                    <a:pt x="72098" y="557323"/>
                  </a:lnTo>
                  <a:lnTo>
                    <a:pt x="101346" y="590550"/>
                  </a:lnTo>
                  <a:lnTo>
                    <a:pt x="134572" y="619797"/>
                  </a:lnTo>
                  <a:lnTo>
                    <a:pt x="171365" y="644652"/>
                  </a:lnTo>
                  <a:lnTo>
                    <a:pt x="211312" y="664702"/>
                  </a:lnTo>
                  <a:lnTo>
                    <a:pt x="254000" y="679534"/>
                  </a:lnTo>
                  <a:lnTo>
                    <a:pt x="299016" y="688736"/>
                  </a:lnTo>
                  <a:lnTo>
                    <a:pt x="345948" y="691896"/>
                  </a:lnTo>
                  <a:lnTo>
                    <a:pt x="392879" y="688736"/>
                  </a:lnTo>
                  <a:lnTo>
                    <a:pt x="437896" y="679534"/>
                  </a:lnTo>
                  <a:lnTo>
                    <a:pt x="480583" y="664702"/>
                  </a:lnTo>
                  <a:lnTo>
                    <a:pt x="520530" y="644652"/>
                  </a:lnTo>
                  <a:lnTo>
                    <a:pt x="557323" y="619797"/>
                  </a:lnTo>
                  <a:lnTo>
                    <a:pt x="590550" y="590550"/>
                  </a:lnTo>
                  <a:lnTo>
                    <a:pt x="619797" y="557323"/>
                  </a:lnTo>
                  <a:lnTo>
                    <a:pt x="644651" y="520530"/>
                  </a:lnTo>
                  <a:lnTo>
                    <a:pt x="664702" y="480583"/>
                  </a:lnTo>
                  <a:lnTo>
                    <a:pt x="679534" y="437896"/>
                  </a:lnTo>
                  <a:lnTo>
                    <a:pt x="688736" y="392879"/>
                  </a:lnTo>
                  <a:lnTo>
                    <a:pt x="691896" y="345948"/>
                  </a:lnTo>
                  <a:lnTo>
                    <a:pt x="688736" y="299016"/>
                  </a:lnTo>
                  <a:lnTo>
                    <a:pt x="679534" y="253999"/>
                  </a:lnTo>
                  <a:lnTo>
                    <a:pt x="664702" y="211312"/>
                  </a:lnTo>
                  <a:lnTo>
                    <a:pt x="644651" y="171365"/>
                  </a:lnTo>
                  <a:lnTo>
                    <a:pt x="619797" y="134572"/>
                  </a:lnTo>
                  <a:lnTo>
                    <a:pt x="590550" y="101345"/>
                  </a:lnTo>
                  <a:lnTo>
                    <a:pt x="557323" y="72098"/>
                  </a:lnTo>
                  <a:lnTo>
                    <a:pt x="520530" y="47243"/>
                  </a:lnTo>
                  <a:lnTo>
                    <a:pt x="480583" y="27193"/>
                  </a:lnTo>
                  <a:lnTo>
                    <a:pt x="437896" y="12361"/>
                  </a:lnTo>
                  <a:lnTo>
                    <a:pt x="392879" y="3159"/>
                  </a:lnTo>
                  <a:lnTo>
                    <a:pt x="345948" y="0"/>
                  </a:lnTo>
                  <a:close/>
                </a:path>
              </a:pathLst>
            </a:custGeom>
            <a:solidFill>
              <a:srgbClr val="13479C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64068" y="3086099"/>
              <a:ext cx="598931" cy="597407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8113776" y="4140708"/>
            <a:ext cx="692150" cy="692150"/>
            <a:chOff x="8113776" y="4140708"/>
            <a:chExt cx="692150" cy="692150"/>
          </a:xfrm>
        </p:grpSpPr>
        <p:sp>
          <p:nvSpPr>
            <p:cNvPr id="25" name="object 25"/>
            <p:cNvSpPr/>
            <p:nvPr/>
          </p:nvSpPr>
          <p:spPr>
            <a:xfrm>
              <a:off x="8113776" y="4140708"/>
              <a:ext cx="692150" cy="692150"/>
            </a:xfrm>
            <a:custGeom>
              <a:avLst/>
              <a:gdLst/>
              <a:ahLst/>
              <a:cxnLst/>
              <a:rect l="l" t="t" r="r" b="b"/>
              <a:pathLst>
                <a:path w="692150" h="692150">
                  <a:moveTo>
                    <a:pt x="345948" y="0"/>
                  </a:moveTo>
                  <a:lnTo>
                    <a:pt x="299016" y="3159"/>
                  </a:lnTo>
                  <a:lnTo>
                    <a:pt x="254000" y="12361"/>
                  </a:lnTo>
                  <a:lnTo>
                    <a:pt x="211312" y="27193"/>
                  </a:lnTo>
                  <a:lnTo>
                    <a:pt x="171365" y="47243"/>
                  </a:lnTo>
                  <a:lnTo>
                    <a:pt x="134572" y="72098"/>
                  </a:lnTo>
                  <a:lnTo>
                    <a:pt x="101346" y="101346"/>
                  </a:lnTo>
                  <a:lnTo>
                    <a:pt x="72098" y="134572"/>
                  </a:lnTo>
                  <a:lnTo>
                    <a:pt x="47244" y="171365"/>
                  </a:lnTo>
                  <a:lnTo>
                    <a:pt x="27193" y="211312"/>
                  </a:lnTo>
                  <a:lnTo>
                    <a:pt x="12361" y="254000"/>
                  </a:lnTo>
                  <a:lnTo>
                    <a:pt x="3159" y="299016"/>
                  </a:lnTo>
                  <a:lnTo>
                    <a:pt x="0" y="345948"/>
                  </a:lnTo>
                  <a:lnTo>
                    <a:pt x="3159" y="392879"/>
                  </a:lnTo>
                  <a:lnTo>
                    <a:pt x="12361" y="437895"/>
                  </a:lnTo>
                  <a:lnTo>
                    <a:pt x="27193" y="480583"/>
                  </a:lnTo>
                  <a:lnTo>
                    <a:pt x="47244" y="520530"/>
                  </a:lnTo>
                  <a:lnTo>
                    <a:pt x="72098" y="557323"/>
                  </a:lnTo>
                  <a:lnTo>
                    <a:pt x="101346" y="590550"/>
                  </a:lnTo>
                  <a:lnTo>
                    <a:pt x="134572" y="619797"/>
                  </a:lnTo>
                  <a:lnTo>
                    <a:pt x="171365" y="644652"/>
                  </a:lnTo>
                  <a:lnTo>
                    <a:pt x="211312" y="664702"/>
                  </a:lnTo>
                  <a:lnTo>
                    <a:pt x="254000" y="679534"/>
                  </a:lnTo>
                  <a:lnTo>
                    <a:pt x="299016" y="688736"/>
                  </a:lnTo>
                  <a:lnTo>
                    <a:pt x="345948" y="691896"/>
                  </a:lnTo>
                  <a:lnTo>
                    <a:pt x="392879" y="688736"/>
                  </a:lnTo>
                  <a:lnTo>
                    <a:pt x="437896" y="679534"/>
                  </a:lnTo>
                  <a:lnTo>
                    <a:pt x="480583" y="664702"/>
                  </a:lnTo>
                  <a:lnTo>
                    <a:pt x="520530" y="644652"/>
                  </a:lnTo>
                  <a:lnTo>
                    <a:pt x="557323" y="619797"/>
                  </a:lnTo>
                  <a:lnTo>
                    <a:pt x="590550" y="590550"/>
                  </a:lnTo>
                  <a:lnTo>
                    <a:pt x="619797" y="557323"/>
                  </a:lnTo>
                  <a:lnTo>
                    <a:pt x="644651" y="520530"/>
                  </a:lnTo>
                  <a:lnTo>
                    <a:pt x="664702" y="480583"/>
                  </a:lnTo>
                  <a:lnTo>
                    <a:pt x="679534" y="437896"/>
                  </a:lnTo>
                  <a:lnTo>
                    <a:pt x="688736" y="392879"/>
                  </a:lnTo>
                  <a:lnTo>
                    <a:pt x="691896" y="345948"/>
                  </a:lnTo>
                  <a:lnTo>
                    <a:pt x="688736" y="299016"/>
                  </a:lnTo>
                  <a:lnTo>
                    <a:pt x="679534" y="254000"/>
                  </a:lnTo>
                  <a:lnTo>
                    <a:pt x="664702" y="211312"/>
                  </a:lnTo>
                  <a:lnTo>
                    <a:pt x="644651" y="171365"/>
                  </a:lnTo>
                  <a:lnTo>
                    <a:pt x="619797" y="134572"/>
                  </a:lnTo>
                  <a:lnTo>
                    <a:pt x="590550" y="101346"/>
                  </a:lnTo>
                  <a:lnTo>
                    <a:pt x="557323" y="72098"/>
                  </a:lnTo>
                  <a:lnTo>
                    <a:pt x="520530" y="47244"/>
                  </a:lnTo>
                  <a:lnTo>
                    <a:pt x="480583" y="27193"/>
                  </a:lnTo>
                  <a:lnTo>
                    <a:pt x="437896" y="12361"/>
                  </a:lnTo>
                  <a:lnTo>
                    <a:pt x="392879" y="3159"/>
                  </a:lnTo>
                  <a:lnTo>
                    <a:pt x="345948" y="0"/>
                  </a:lnTo>
                  <a:close/>
                </a:path>
              </a:pathLst>
            </a:custGeom>
            <a:solidFill>
              <a:srgbClr val="13479C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64068" y="4187952"/>
              <a:ext cx="598931" cy="597407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666699" y="1338732"/>
            <a:ext cx="10623550" cy="3857466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551815">
              <a:lnSpc>
                <a:spcPct val="100000"/>
              </a:lnSpc>
              <a:spcBef>
                <a:spcPts val="340"/>
              </a:spcBef>
            </a:pPr>
            <a:r>
              <a:rPr sz="2200" b="1" spc="-5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Publish-Subscribe</a:t>
            </a:r>
            <a:endParaRPr sz="2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948055" marR="5080" indent="-207645" algn="just">
              <a:lnSpc>
                <a:spcPct val="90000"/>
              </a:lnSpc>
              <a:spcBef>
                <a:spcPts val="505"/>
              </a:spcBef>
              <a:buSzPct val="45454"/>
              <a:buFont typeface="Wingdings"/>
              <a:buChar char=""/>
              <a:tabLst>
                <a:tab pos="948690" algn="l"/>
              </a:tabLst>
            </a:pPr>
            <a:r>
              <a:rPr sz="22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É um</a:t>
            </a:r>
            <a:r>
              <a:rPr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padrão</a:t>
            </a:r>
            <a:r>
              <a:rPr sz="2200" spc="1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de</a:t>
            </a:r>
            <a:r>
              <a:rPr sz="2200" spc="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mensagem</a:t>
            </a:r>
            <a:r>
              <a:rPr sz="2200" spc="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em</a:t>
            </a:r>
            <a:r>
              <a:rPr sz="2200" spc="-1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que</a:t>
            </a:r>
            <a:r>
              <a:rPr sz="2200" spc="1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os</a:t>
            </a:r>
            <a:r>
              <a:rPr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remetentes</a:t>
            </a:r>
            <a:r>
              <a:rPr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de</a:t>
            </a:r>
            <a:r>
              <a:rPr sz="2200" spc="1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mensagens, </a:t>
            </a:r>
            <a:r>
              <a:rPr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chamados</a:t>
            </a:r>
            <a:r>
              <a:rPr sz="2200" spc="1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editores,</a:t>
            </a:r>
            <a:r>
              <a:rPr sz="2200" spc="1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não</a:t>
            </a:r>
            <a:r>
              <a:rPr sz="2200" spc="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programam</a:t>
            </a:r>
            <a:r>
              <a:rPr sz="2200" spc="1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as</a:t>
            </a:r>
            <a:r>
              <a:rPr sz="2200" spc="1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mensagens</a:t>
            </a:r>
            <a:r>
              <a:rPr sz="2200" spc="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para</a:t>
            </a:r>
            <a:r>
              <a:rPr sz="2200" spc="1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serem</a:t>
            </a:r>
            <a:r>
              <a:rPr sz="2200" spc="-1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enviadas </a:t>
            </a:r>
            <a:r>
              <a:rPr sz="2200" spc="-59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diretamente</a:t>
            </a:r>
            <a:r>
              <a:rPr sz="2200" spc="2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a</a:t>
            </a:r>
            <a:r>
              <a:rPr sz="2200" spc="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destinatários</a:t>
            </a:r>
            <a:r>
              <a:rPr sz="2200" spc="3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específicos,</a:t>
            </a:r>
            <a:r>
              <a:rPr sz="2200" spc="2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chamados</a:t>
            </a:r>
            <a:r>
              <a:rPr sz="2200" spc="2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assinantes,</a:t>
            </a:r>
            <a:r>
              <a:rPr sz="2200" spc="2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mas,</a:t>
            </a:r>
            <a:r>
              <a:rPr sz="2200" spc="1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em </a:t>
            </a:r>
            <a:r>
              <a:rPr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vez</a:t>
            </a:r>
            <a:r>
              <a:rPr sz="2200" spc="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disso,</a:t>
            </a:r>
            <a:r>
              <a:rPr sz="2200" spc="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categorizam</a:t>
            </a:r>
            <a:r>
              <a:rPr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as</a:t>
            </a:r>
            <a:r>
              <a:rPr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mensagens</a:t>
            </a:r>
            <a:r>
              <a:rPr sz="2200" spc="2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publicadas</a:t>
            </a:r>
            <a:r>
              <a:rPr sz="2200" spc="2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em</a:t>
            </a:r>
            <a:r>
              <a:rPr sz="2200" spc="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classes</a:t>
            </a:r>
            <a:r>
              <a:rPr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sem </a:t>
            </a:r>
            <a:r>
              <a:rPr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conhecimento</a:t>
            </a:r>
            <a:r>
              <a:rPr sz="2200" spc="2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de quais</a:t>
            </a:r>
            <a:r>
              <a:rPr sz="2200" spc="1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assinantes</a:t>
            </a:r>
            <a:endParaRPr sz="2200" dirty="0">
              <a:solidFill>
                <a:schemeClr val="tx1">
                  <a:lumMod val="95000"/>
                  <a:lumOff val="5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200" dirty="0">
              <a:solidFill>
                <a:schemeClr val="tx1">
                  <a:lumMod val="95000"/>
                  <a:lumOff val="5000"/>
                </a:schemeClr>
              </a:solidFill>
              <a:latin typeface="Arial"/>
              <a:cs typeface="Arial"/>
            </a:endParaRPr>
          </a:p>
          <a:p>
            <a:pPr marL="7192009">
              <a:lnSpc>
                <a:spcPct val="100000"/>
              </a:lnSpc>
            </a:pPr>
            <a:r>
              <a:rPr sz="1800" b="1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Subscriber</a:t>
            </a:r>
            <a:endParaRPr sz="1800" dirty="0">
              <a:solidFill>
                <a:schemeClr val="tx1">
                  <a:lumMod val="95000"/>
                  <a:lumOff val="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Publisher</a:t>
            </a:r>
            <a:endParaRPr sz="1800" dirty="0">
              <a:solidFill>
                <a:schemeClr val="tx1">
                  <a:lumMod val="95000"/>
                  <a:lumOff val="5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 dirty="0">
              <a:solidFill>
                <a:schemeClr val="tx1">
                  <a:lumMod val="95000"/>
                  <a:lumOff val="5000"/>
                </a:schemeClr>
              </a:solidFill>
              <a:latin typeface="Arial"/>
              <a:cs typeface="Arial"/>
            </a:endParaRPr>
          </a:p>
          <a:p>
            <a:pPr marL="7192009">
              <a:lnSpc>
                <a:spcPct val="100000"/>
              </a:lnSpc>
              <a:spcBef>
                <a:spcPts val="1210"/>
              </a:spcBef>
            </a:pPr>
            <a:r>
              <a:rPr sz="1800" b="1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Subscriber</a:t>
            </a:r>
            <a:endParaRPr sz="1800" dirty="0">
              <a:solidFill>
                <a:schemeClr val="tx1">
                  <a:lumMod val="95000"/>
                  <a:lumOff val="5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8113776" y="5241035"/>
            <a:ext cx="692150" cy="692150"/>
            <a:chOff x="8113776" y="5241035"/>
            <a:chExt cx="692150" cy="692150"/>
          </a:xfrm>
        </p:grpSpPr>
        <p:sp>
          <p:nvSpPr>
            <p:cNvPr id="29" name="object 29"/>
            <p:cNvSpPr/>
            <p:nvPr/>
          </p:nvSpPr>
          <p:spPr>
            <a:xfrm>
              <a:off x="8113776" y="5241035"/>
              <a:ext cx="692150" cy="692150"/>
            </a:xfrm>
            <a:custGeom>
              <a:avLst/>
              <a:gdLst/>
              <a:ahLst/>
              <a:cxnLst/>
              <a:rect l="l" t="t" r="r" b="b"/>
              <a:pathLst>
                <a:path w="692150" h="692150">
                  <a:moveTo>
                    <a:pt x="345948" y="0"/>
                  </a:moveTo>
                  <a:lnTo>
                    <a:pt x="299016" y="3159"/>
                  </a:lnTo>
                  <a:lnTo>
                    <a:pt x="254000" y="12361"/>
                  </a:lnTo>
                  <a:lnTo>
                    <a:pt x="211312" y="27193"/>
                  </a:lnTo>
                  <a:lnTo>
                    <a:pt x="171365" y="47244"/>
                  </a:lnTo>
                  <a:lnTo>
                    <a:pt x="134572" y="72098"/>
                  </a:lnTo>
                  <a:lnTo>
                    <a:pt x="101346" y="101346"/>
                  </a:lnTo>
                  <a:lnTo>
                    <a:pt x="72098" y="134572"/>
                  </a:lnTo>
                  <a:lnTo>
                    <a:pt x="47244" y="171365"/>
                  </a:lnTo>
                  <a:lnTo>
                    <a:pt x="27193" y="211312"/>
                  </a:lnTo>
                  <a:lnTo>
                    <a:pt x="12361" y="253999"/>
                  </a:lnTo>
                  <a:lnTo>
                    <a:pt x="3159" y="299016"/>
                  </a:lnTo>
                  <a:lnTo>
                    <a:pt x="0" y="345947"/>
                  </a:lnTo>
                  <a:lnTo>
                    <a:pt x="3159" y="392890"/>
                  </a:lnTo>
                  <a:lnTo>
                    <a:pt x="12361" y="437913"/>
                  </a:lnTo>
                  <a:lnTo>
                    <a:pt x="27193" y="480605"/>
                  </a:lnTo>
                  <a:lnTo>
                    <a:pt x="47244" y="520553"/>
                  </a:lnTo>
                  <a:lnTo>
                    <a:pt x="72098" y="557345"/>
                  </a:lnTo>
                  <a:lnTo>
                    <a:pt x="101346" y="590569"/>
                  </a:lnTo>
                  <a:lnTo>
                    <a:pt x="134572" y="619812"/>
                  </a:lnTo>
                  <a:lnTo>
                    <a:pt x="171365" y="644663"/>
                  </a:lnTo>
                  <a:lnTo>
                    <a:pt x="211312" y="664709"/>
                  </a:lnTo>
                  <a:lnTo>
                    <a:pt x="254000" y="679538"/>
                  </a:lnTo>
                  <a:lnTo>
                    <a:pt x="299016" y="688737"/>
                  </a:lnTo>
                  <a:lnTo>
                    <a:pt x="345948" y="691895"/>
                  </a:lnTo>
                  <a:lnTo>
                    <a:pt x="392879" y="688737"/>
                  </a:lnTo>
                  <a:lnTo>
                    <a:pt x="437896" y="679538"/>
                  </a:lnTo>
                  <a:lnTo>
                    <a:pt x="480583" y="664709"/>
                  </a:lnTo>
                  <a:lnTo>
                    <a:pt x="520530" y="644663"/>
                  </a:lnTo>
                  <a:lnTo>
                    <a:pt x="557323" y="619812"/>
                  </a:lnTo>
                  <a:lnTo>
                    <a:pt x="590550" y="590569"/>
                  </a:lnTo>
                  <a:lnTo>
                    <a:pt x="619797" y="557345"/>
                  </a:lnTo>
                  <a:lnTo>
                    <a:pt x="644651" y="520553"/>
                  </a:lnTo>
                  <a:lnTo>
                    <a:pt x="664702" y="480605"/>
                  </a:lnTo>
                  <a:lnTo>
                    <a:pt x="679534" y="437913"/>
                  </a:lnTo>
                  <a:lnTo>
                    <a:pt x="688736" y="392890"/>
                  </a:lnTo>
                  <a:lnTo>
                    <a:pt x="691896" y="345947"/>
                  </a:lnTo>
                  <a:lnTo>
                    <a:pt x="688736" y="299016"/>
                  </a:lnTo>
                  <a:lnTo>
                    <a:pt x="679534" y="253999"/>
                  </a:lnTo>
                  <a:lnTo>
                    <a:pt x="664702" y="211312"/>
                  </a:lnTo>
                  <a:lnTo>
                    <a:pt x="644651" y="171365"/>
                  </a:lnTo>
                  <a:lnTo>
                    <a:pt x="619797" y="134572"/>
                  </a:lnTo>
                  <a:lnTo>
                    <a:pt x="590550" y="101345"/>
                  </a:lnTo>
                  <a:lnTo>
                    <a:pt x="557323" y="72098"/>
                  </a:lnTo>
                  <a:lnTo>
                    <a:pt x="520530" y="47243"/>
                  </a:lnTo>
                  <a:lnTo>
                    <a:pt x="480583" y="27193"/>
                  </a:lnTo>
                  <a:lnTo>
                    <a:pt x="437896" y="12361"/>
                  </a:lnTo>
                  <a:lnTo>
                    <a:pt x="392879" y="3159"/>
                  </a:lnTo>
                  <a:lnTo>
                    <a:pt x="345948" y="0"/>
                  </a:lnTo>
                  <a:close/>
                </a:path>
              </a:pathLst>
            </a:custGeom>
            <a:solidFill>
              <a:srgbClr val="13479C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64068" y="5288279"/>
              <a:ext cx="598931" cy="597407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7846314" y="5951626"/>
            <a:ext cx="12198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Subscriber</a:t>
            </a:r>
            <a:endParaRPr sz="1800">
              <a:solidFill>
                <a:schemeClr val="tx1">
                  <a:lumMod val="95000"/>
                  <a:lumOff val="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353058" y="3915536"/>
            <a:ext cx="2707005" cy="738505"/>
          </a:xfrm>
          <a:custGeom>
            <a:avLst/>
            <a:gdLst/>
            <a:ahLst/>
            <a:cxnLst/>
            <a:rect l="l" t="t" r="r" b="b"/>
            <a:pathLst>
              <a:path w="2707004" h="738504">
                <a:moveTo>
                  <a:pt x="5079" y="0"/>
                </a:moveTo>
                <a:lnTo>
                  <a:pt x="0" y="19050"/>
                </a:lnTo>
                <a:lnTo>
                  <a:pt x="76707" y="39243"/>
                </a:lnTo>
                <a:lnTo>
                  <a:pt x="81660" y="20065"/>
                </a:lnTo>
                <a:lnTo>
                  <a:pt x="5079" y="0"/>
                </a:lnTo>
                <a:close/>
              </a:path>
              <a:path w="2707004" h="738504">
                <a:moveTo>
                  <a:pt x="139191" y="35179"/>
                </a:moveTo>
                <a:lnTo>
                  <a:pt x="134111" y="54356"/>
                </a:lnTo>
                <a:lnTo>
                  <a:pt x="210819" y="74549"/>
                </a:lnTo>
                <a:lnTo>
                  <a:pt x="215772" y="55371"/>
                </a:lnTo>
                <a:lnTo>
                  <a:pt x="139191" y="35179"/>
                </a:lnTo>
                <a:close/>
              </a:path>
              <a:path w="2707004" h="738504">
                <a:moveTo>
                  <a:pt x="273303" y="70485"/>
                </a:moveTo>
                <a:lnTo>
                  <a:pt x="268223" y="89662"/>
                </a:lnTo>
                <a:lnTo>
                  <a:pt x="344931" y="109855"/>
                </a:lnTo>
                <a:lnTo>
                  <a:pt x="349884" y="90677"/>
                </a:lnTo>
                <a:lnTo>
                  <a:pt x="273303" y="70485"/>
                </a:lnTo>
                <a:close/>
              </a:path>
              <a:path w="2707004" h="738504">
                <a:moveTo>
                  <a:pt x="407416" y="105790"/>
                </a:moveTo>
                <a:lnTo>
                  <a:pt x="402335" y="124968"/>
                </a:lnTo>
                <a:lnTo>
                  <a:pt x="479043" y="145033"/>
                </a:lnTo>
                <a:lnTo>
                  <a:pt x="484123" y="125856"/>
                </a:lnTo>
                <a:lnTo>
                  <a:pt x="407416" y="105790"/>
                </a:lnTo>
                <a:close/>
              </a:path>
              <a:path w="2707004" h="738504">
                <a:moveTo>
                  <a:pt x="541528" y="141096"/>
                </a:moveTo>
                <a:lnTo>
                  <a:pt x="536574" y="160146"/>
                </a:lnTo>
                <a:lnTo>
                  <a:pt x="613155" y="180339"/>
                </a:lnTo>
                <a:lnTo>
                  <a:pt x="618235" y="161162"/>
                </a:lnTo>
                <a:lnTo>
                  <a:pt x="541528" y="141096"/>
                </a:lnTo>
                <a:close/>
              </a:path>
              <a:path w="2707004" h="738504">
                <a:moveTo>
                  <a:pt x="675640" y="176275"/>
                </a:moveTo>
                <a:lnTo>
                  <a:pt x="670686" y="195452"/>
                </a:lnTo>
                <a:lnTo>
                  <a:pt x="747267" y="215645"/>
                </a:lnTo>
                <a:lnTo>
                  <a:pt x="752347" y="196469"/>
                </a:lnTo>
                <a:lnTo>
                  <a:pt x="675640" y="176275"/>
                </a:lnTo>
                <a:close/>
              </a:path>
              <a:path w="2707004" h="738504">
                <a:moveTo>
                  <a:pt x="809752" y="211581"/>
                </a:moveTo>
                <a:lnTo>
                  <a:pt x="804798" y="230758"/>
                </a:lnTo>
                <a:lnTo>
                  <a:pt x="881379" y="250951"/>
                </a:lnTo>
                <a:lnTo>
                  <a:pt x="886460" y="231775"/>
                </a:lnTo>
                <a:lnTo>
                  <a:pt x="809752" y="211581"/>
                </a:lnTo>
                <a:close/>
              </a:path>
              <a:path w="2707004" h="738504">
                <a:moveTo>
                  <a:pt x="943864" y="246887"/>
                </a:moveTo>
                <a:lnTo>
                  <a:pt x="938910" y="266064"/>
                </a:lnTo>
                <a:lnTo>
                  <a:pt x="1015491" y="286131"/>
                </a:lnTo>
                <a:lnTo>
                  <a:pt x="1020572" y="266954"/>
                </a:lnTo>
                <a:lnTo>
                  <a:pt x="943864" y="246887"/>
                </a:lnTo>
                <a:close/>
              </a:path>
              <a:path w="2707004" h="738504">
                <a:moveTo>
                  <a:pt x="1078103" y="282067"/>
                </a:moveTo>
                <a:lnTo>
                  <a:pt x="1073023" y="301244"/>
                </a:lnTo>
                <a:lnTo>
                  <a:pt x="1149604" y="321437"/>
                </a:lnTo>
                <a:lnTo>
                  <a:pt x="1154684" y="302260"/>
                </a:lnTo>
                <a:lnTo>
                  <a:pt x="1078103" y="282067"/>
                </a:lnTo>
                <a:close/>
              </a:path>
              <a:path w="2707004" h="738504">
                <a:moveTo>
                  <a:pt x="1212215" y="317373"/>
                </a:moveTo>
                <a:lnTo>
                  <a:pt x="1207135" y="336550"/>
                </a:lnTo>
                <a:lnTo>
                  <a:pt x="1283716" y="356743"/>
                </a:lnTo>
                <a:lnTo>
                  <a:pt x="1288796" y="337565"/>
                </a:lnTo>
                <a:lnTo>
                  <a:pt x="1212215" y="317373"/>
                </a:lnTo>
                <a:close/>
              </a:path>
              <a:path w="2707004" h="738504">
                <a:moveTo>
                  <a:pt x="1346327" y="352679"/>
                </a:moveTo>
                <a:lnTo>
                  <a:pt x="1341247" y="371856"/>
                </a:lnTo>
                <a:lnTo>
                  <a:pt x="1417955" y="392049"/>
                </a:lnTo>
                <a:lnTo>
                  <a:pt x="1422908" y="372871"/>
                </a:lnTo>
                <a:lnTo>
                  <a:pt x="1346327" y="352679"/>
                </a:lnTo>
                <a:close/>
              </a:path>
              <a:path w="2707004" h="738504">
                <a:moveTo>
                  <a:pt x="1480439" y="387985"/>
                </a:moveTo>
                <a:lnTo>
                  <a:pt x="1475359" y="407162"/>
                </a:lnTo>
                <a:lnTo>
                  <a:pt x="1552067" y="427227"/>
                </a:lnTo>
                <a:lnTo>
                  <a:pt x="1557019" y="408050"/>
                </a:lnTo>
                <a:lnTo>
                  <a:pt x="1480439" y="387985"/>
                </a:lnTo>
                <a:close/>
              </a:path>
              <a:path w="2707004" h="738504">
                <a:moveTo>
                  <a:pt x="1614550" y="423163"/>
                </a:moveTo>
                <a:lnTo>
                  <a:pt x="1609471" y="442340"/>
                </a:lnTo>
                <a:lnTo>
                  <a:pt x="1686178" y="462533"/>
                </a:lnTo>
                <a:lnTo>
                  <a:pt x="1691131" y="443356"/>
                </a:lnTo>
                <a:lnTo>
                  <a:pt x="1614550" y="423163"/>
                </a:lnTo>
                <a:close/>
              </a:path>
              <a:path w="2707004" h="738504">
                <a:moveTo>
                  <a:pt x="1748663" y="458469"/>
                </a:moveTo>
                <a:lnTo>
                  <a:pt x="1743583" y="477646"/>
                </a:lnTo>
                <a:lnTo>
                  <a:pt x="1820290" y="497839"/>
                </a:lnTo>
                <a:lnTo>
                  <a:pt x="1825243" y="478663"/>
                </a:lnTo>
                <a:lnTo>
                  <a:pt x="1748663" y="458469"/>
                </a:lnTo>
                <a:close/>
              </a:path>
              <a:path w="2707004" h="738504">
                <a:moveTo>
                  <a:pt x="1882775" y="493775"/>
                </a:moveTo>
                <a:lnTo>
                  <a:pt x="1877694" y="512952"/>
                </a:lnTo>
                <a:lnTo>
                  <a:pt x="1954402" y="533145"/>
                </a:lnTo>
                <a:lnTo>
                  <a:pt x="1959482" y="513969"/>
                </a:lnTo>
                <a:lnTo>
                  <a:pt x="1882775" y="493775"/>
                </a:lnTo>
                <a:close/>
              </a:path>
              <a:path w="2707004" h="738504">
                <a:moveTo>
                  <a:pt x="2016887" y="529082"/>
                </a:moveTo>
                <a:lnTo>
                  <a:pt x="2011806" y="548258"/>
                </a:lnTo>
                <a:lnTo>
                  <a:pt x="2088514" y="568325"/>
                </a:lnTo>
                <a:lnTo>
                  <a:pt x="2093594" y="549148"/>
                </a:lnTo>
                <a:lnTo>
                  <a:pt x="2016887" y="529082"/>
                </a:lnTo>
                <a:close/>
              </a:path>
              <a:path w="2707004" h="738504">
                <a:moveTo>
                  <a:pt x="2150999" y="564261"/>
                </a:moveTo>
                <a:lnTo>
                  <a:pt x="2146045" y="583438"/>
                </a:lnTo>
                <a:lnTo>
                  <a:pt x="2222627" y="603631"/>
                </a:lnTo>
                <a:lnTo>
                  <a:pt x="2227706" y="584454"/>
                </a:lnTo>
                <a:lnTo>
                  <a:pt x="2150999" y="564261"/>
                </a:lnTo>
                <a:close/>
              </a:path>
              <a:path w="2707004" h="738504">
                <a:moveTo>
                  <a:pt x="2285111" y="599567"/>
                </a:moveTo>
                <a:lnTo>
                  <a:pt x="2280157" y="618744"/>
                </a:lnTo>
                <a:lnTo>
                  <a:pt x="2356739" y="638937"/>
                </a:lnTo>
                <a:lnTo>
                  <a:pt x="2361818" y="619760"/>
                </a:lnTo>
                <a:lnTo>
                  <a:pt x="2285111" y="599567"/>
                </a:lnTo>
                <a:close/>
              </a:path>
              <a:path w="2707004" h="738504">
                <a:moveTo>
                  <a:pt x="2419222" y="634873"/>
                </a:moveTo>
                <a:lnTo>
                  <a:pt x="2414269" y="654050"/>
                </a:lnTo>
                <a:lnTo>
                  <a:pt x="2490851" y="674115"/>
                </a:lnTo>
                <a:lnTo>
                  <a:pt x="2495930" y="655065"/>
                </a:lnTo>
                <a:lnTo>
                  <a:pt x="2419222" y="634873"/>
                </a:lnTo>
                <a:close/>
              </a:path>
              <a:path w="2707004" h="738504">
                <a:moveTo>
                  <a:pt x="2642869" y="664463"/>
                </a:moveTo>
                <a:lnTo>
                  <a:pt x="2623566" y="738251"/>
                </a:lnTo>
                <a:lnTo>
                  <a:pt x="2706878" y="720725"/>
                </a:lnTo>
                <a:lnTo>
                  <a:pt x="2642869" y="664463"/>
                </a:lnTo>
                <a:close/>
              </a:path>
              <a:path w="2707004" h="738504">
                <a:moveTo>
                  <a:pt x="2553462" y="670179"/>
                </a:moveTo>
                <a:lnTo>
                  <a:pt x="2548381" y="689356"/>
                </a:lnTo>
                <a:lnTo>
                  <a:pt x="2624963" y="709421"/>
                </a:lnTo>
                <a:lnTo>
                  <a:pt x="2630042" y="690244"/>
                </a:lnTo>
                <a:lnTo>
                  <a:pt x="2553462" y="6701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396619" y="4757673"/>
            <a:ext cx="2654935" cy="916305"/>
          </a:xfrm>
          <a:custGeom>
            <a:avLst/>
            <a:gdLst/>
            <a:ahLst/>
            <a:cxnLst/>
            <a:rect l="l" t="t" r="r" b="b"/>
            <a:pathLst>
              <a:path w="2654935" h="916304">
                <a:moveTo>
                  <a:pt x="75056" y="871943"/>
                </a:moveTo>
                <a:lnTo>
                  <a:pt x="0" y="897280"/>
                </a:lnTo>
                <a:lnTo>
                  <a:pt x="6350" y="916051"/>
                </a:lnTo>
                <a:lnTo>
                  <a:pt x="81406" y="890714"/>
                </a:lnTo>
                <a:lnTo>
                  <a:pt x="75056" y="871943"/>
                </a:lnTo>
                <a:close/>
              </a:path>
              <a:path w="2654935" h="916304">
                <a:moveTo>
                  <a:pt x="206502" y="827532"/>
                </a:moveTo>
                <a:lnTo>
                  <a:pt x="131444" y="852932"/>
                </a:lnTo>
                <a:lnTo>
                  <a:pt x="137794" y="871702"/>
                </a:lnTo>
                <a:lnTo>
                  <a:pt x="212852" y="846366"/>
                </a:lnTo>
                <a:lnTo>
                  <a:pt x="206502" y="827532"/>
                </a:lnTo>
                <a:close/>
              </a:path>
              <a:path w="2654935" h="916304">
                <a:moveTo>
                  <a:pt x="337947" y="783209"/>
                </a:moveTo>
                <a:lnTo>
                  <a:pt x="262763" y="808609"/>
                </a:lnTo>
                <a:lnTo>
                  <a:pt x="269113" y="827404"/>
                </a:lnTo>
                <a:lnTo>
                  <a:pt x="344169" y="802004"/>
                </a:lnTo>
                <a:lnTo>
                  <a:pt x="337947" y="783209"/>
                </a:lnTo>
                <a:close/>
              </a:path>
              <a:path w="2654935" h="916304">
                <a:moveTo>
                  <a:pt x="469264" y="738885"/>
                </a:moveTo>
                <a:lnTo>
                  <a:pt x="394207" y="764285"/>
                </a:lnTo>
                <a:lnTo>
                  <a:pt x="400557" y="782954"/>
                </a:lnTo>
                <a:lnTo>
                  <a:pt x="475614" y="757682"/>
                </a:lnTo>
                <a:lnTo>
                  <a:pt x="469264" y="738885"/>
                </a:lnTo>
                <a:close/>
              </a:path>
              <a:path w="2654935" h="916304">
                <a:moveTo>
                  <a:pt x="600710" y="694563"/>
                </a:moveTo>
                <a:lnTo>
                  <a:pt x="525653" y="719835"/>
                </a:lnTo>
                <a:lnTo>
                  <a:pt x="532003" y="738632"/>
                </a:lnTo>
                <a:lnTo>
                  <a:pt x="607060" y="713359"/>
                </a:lnTo>
                <a:lnTo>
                  <a:pt x="600710" y="694563"/>
                </a:lnTo>
                <a:close/>
              </a:path>
              <a:path w="2654935" h="916304">
                <a:moveTo>
                  <a:pt x="732155" y="650239"/>
                </a:moveTo>
                <a:lnTo>
                  <a:pt x="656970" y="675513"/>
                </a:lnTo>
                <a:lnTo>
                  <a:pt x="663320" y="694309"/>
                </a:lnTo>
                <a:lnTo>
                  <a:pt x="738378" y="668909"/>
                </a:lnTo>
                <a:lnTo>
                  <a:pt x="732155" y="650239"/>
                </a:lnTo>
                <a:close/>
              </a:path>
              <a:path w="2654935" h="916304">
                <a:moveTo>
                  <a:pt x="863473" y="605789"/>
                </a:moveTo>
                <a:lnTo>
                  <a:pt x="788416" y="631189"/>
                </a:lnTo>
                <a:lnTo>
                  <a:pt x="794766" y="649985"/>
                </a:lnTo>
                <a:lnTo>
                  <a:pt x="869823" y="624585"/>
                </a:lnTo>
                <a:lnTo>
                  <a:pt x="863473" y="605789"/>
                </a:lnTo>
                <a:close/>
              </a:path>
              <a:path w="2654935" h="916304">
                <a:moveTo>
                  <a:pt x="994918" y="561466"/>
                </a:moveTo>
                <a:lnTo>
                  <a:pt x="919861" y="586866"/>
                </a:lnTo>
                <a:lnTo>
                  <a:pt x="926211" y="605535"/>
                </a:lnTo>
                <a:lnTo>
                  <a:pt x="1001268" y="580263"/>
                </a:lnTo>
                <a:lnTo>
                  <a:pt x="994918" y="561466"/>
                </a:lnTo>
                <a:close/>
              </a:path>
              <a:path w="2654935" h="916304">
                <a:moveTo>
                  <a:pt x="1126363" y="517144"/>
                </a:moveTo>
                <a:lnTo>
                  <a:pt x="1051179" y="542416"/>
                </a:lnTo>
                <a:lnTo>
                  <a:pt x="1057529" y="561213"/>
                </a:lnTo>
                <a:lnTo>
                  <a:pt x="1132586" y="535939"/>
                </a:lnTo>
                <a:lnTo>
                  <a:pt x="1126363" y="517144"/>
                </a:lnTo>
                <a:close/>
              </a:path>
              <a:path w="2654935" h="916304">
                <a:moveTo>
                  <a:pt x="1257681" y="472820"/>
                </a:moveTo>
                <a:lnTo>
                  <a:pt x="1182624" y="498094"/>
                </a:lnTo>
                <a:lnTo>
                  <a:pt x="1188974" y="516889"/>
                </a:lnTo>
                <a:lnTo>
                  <a:pt x="1264031" y="491489"/>
                </a:lnTo>
                <a:lnTo>
                  <a:pt x="1257681" y="472820"/>
                </a:lnTo>
                <a:close/>
              </a:path>
              <a:path w="2654935" h="916304">
                <a:moveTo>
                  <a:pt x="1389126" y="428370"/>
                </a:moveTo>
                <a:lnTo>
                  <a:pt x="1314069" y="453770"/>
                </a:lnTo>
                <a:lnTo>
                  <a:pt x="1320292" y="472567"/>
                </a:lnTo>
                <a:lnTo>
                  <a:pt x="1395476" y="447167"/>
                </a:lnTo>
                <a:lnTo>
                  <a:pt x="1389126" y="428370"/>
                </a:lnTo>
                <a:close/>
              </a:path>
              <a:path w="2654935" h="916304">
                <a:moveTo>
                  <a:pt x="1520444" y="384048"/>
                </a:moveTo>
                <a:lnTo>
                  <a:pt x="1445387" y="409448"/>
                </a:lnTo>
                <a:lnTo>
                  <a:pt x="1451737" y="428244"/>
                </a:lnTo>
                <a:lnTo>
                  <a:pt x="1526794" y="402844"/>
                </a:lnTo>
                <a:lnTo>
                  <a:pt x="1520444" y="384048"/>
                </a:lnTo>
                <a:close/>
              </a:path>
              <a:path w="2654935" h="916304">
                <a:moveTo>
                  <a:pt x="1651889" y="339725"/>
                </a:moveTo>
                <a:lnTo>
                  <a:pt x="1576832" y="365125"/>
                </a:lnTo>
                <a:lnTo>
                  <a:pt x="1583182" y="383794"/>
                </a:lnTo>
                <a:lnTo>
                  <a:pt x="1658239" y="358520"/>
                </a:lnTo>
                <a:lnTo>
                  <a:pt x="1651889" y="339725"/>
                </a:lnTo>
                <a:close/>
              </a:path>
              <a:path w="2654935" h="916304">
                <a:moveTo>
                  <a:pt x="1783333" y="295401"/>
                </a:moveTo>
                <a:lnTo>
                  <a:pt x="1708277" y="320675"/>
                </a:lnTo>
                <a:lnTo>
                  <a:pt x="1714500" y="339470"/>
                </a:lnTo>
                <a:lnTo>
                  <a:pt x="1789683" y="314198"/>
                </a:lnTo>
                <a:lnTo>
                  <a:pt x="1783333" y="295401"/>
                </a:lnTo>
                <a:close/>
              </a:path>
              <a:path w="2654935" h="916304">
                <a:moveTo>
                  <a:pt x="1914652" y="251078"/>
                </a:moveTo>
                <a:lnTo>
                  <a:pt x="1839595" y="276351"/>
                </a:lnTo>
                <a:lnTo>
                  <a:pt x="1845945" y="295148"/>
                </a:lnTo>
                <a:lnTo>
                  <a:pt x="1921002" y="269748"/>
                </a:lnTo>
                <a:lnTo>
                  <a:pt x="1914652" y="251078"/>
                </a:lnTo>
                <a:close/>
              </a:path>
              <a:path w="2654935" h="916304">
                <a:moveTo>
                  <a:pt x="2046096" y="206628"/>
                </a:moveTo>
                <a:lnTo>
                  <a:pt x="1971040" y="232028"/>
                </a:lnTo>
                <a:lnTo>
                  <a:pt x="1977390" y="250825"/>
                </a:lnTo>
                <a:lnTo>
                  <a:pt x="2052446" y="225425"/>
                </a:lnTo>
                <a:lnTo>
                  <a:pt x="2046096" y="206628"/>
                </a:lnTo>
                <a:close/>
              </a:path>
              <a:path w="2654935" h="916304">
                <a:moveTo>
                  <a:pt x="2177542" y="162306"/>
                </a:moveTo>
                <a:lnTo>
                  <a:pt x="2102358" y="187706"/>
                </a:lnTo>
                <a:lnTo>
                  <a:pt x="2108708" y="206375"/>
                </a:lnTo>
                <a:lnTo>
                  <a:pt x="2183892" y="181101"/>
                </a:lnTo>
                <a:lnTo>
                  <a:pt x="2177542" y="162306"/>
                </a:lnTo>
                <a:close/>
              </a:path>
              <a:path w="2654935" h="916304">
                <a:moveTo>
                  <a:pt x="2308860" y="117982"/>
                </a:moveTo>
                <a:lnTo>
                  <a:pt x="2233803" y="143256"/>
                </a:lnTo>
                <a:lnTo>
                  <a:pt x="2240153" y="162051"/>
                </a:lnTo>
                <a:lnTo>
                  <a:pt x="2315210" y="136778"/>
                </a:lnTo>
                <a:lnTo>
                  <a:pt x="2308860" y="117982"/>
                </a:lnTo>
                <a:close/>
              </a:path>
              <a:path w="2654935" h="916304">
                <a:moveTo>
                  <a:pt x="2440305" y="73659"/>
                </a:moveTo>
                <a:lnTo>
                  <a:pt x="2365247" y="98932"/>
                </a:lnTo>
                <a:lnTo>
                  <a:pt x="2371597" y="117728"/>
                </a:lnTo>
                <a:lnTo>
                  <a:pt x="2446655" y="92328"/>
                </a:lnTo>
                <a:lnTo>
                  <a:pt x="2440305" y="73659"/>
                </a:lnTo>
                <a:close/>
              </a:path>
              <a:path w="2654935" h="916304">
                <a:moveTo>
                  <a:pt x="2571750" y="29209"/>
                </a:moveTo>
                <a:lnTo>
                  <a:pt x="2496566" y="54609"/>
                </a:lnTo>
                <a:lnTo>
                  <a:pt x="2502916" y="73406"/>
                </a:lnTo>
                <a:lnTo>
                  <a:pt x="2578100" y="48006"/>
                </a:lnTo>
                <a:lnTo>
                  <a:pt x="2571750" y="29209"/>
                </a:lnTo>
                <a:close/>
              </a:path>
              <a:path w="2654935" h="916304">
                <a:moveTo>
                  <a:pt x="2570353" y="0"/>
                </a:moveTo>
                <a:lnTo>
                  <a:pt x="2594736" y="72136"/>
                </a:lnTo>
                <a:lnTo>
                  <a:pt x="2654808" y="11683"/>
                </a:lnTo>
                <a:lnTo>
                  <a:pt x="25703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061965" y="3554095"/>
            <a:ext cx="2701290" cy="2264410"/>
            <a:chOff x="5061965" y="3554095"/>
            <a:chExt cx="2701290" cy="2264410"/>
          </a:xfrm>
        </p:grpSpPr>
        <p:sp>
          <p:nvSpPr>
            <p:cNvPr id="35" name="object 35"/>
            <p:cNvSpPr/>
            <p:nvPr/>
          </p:nvSpPr>
          <p:spPr>
            <a:xfrm>
              <a:off x="5061966" y="3554107"/>
              <a:ext cx="2701290" cy="2264410"/>
            </a:xfrm>
            <a:custGeom>
              <a:avLst/>
              <a:gdLst/>
              <a:ahLst/>
              <a:cxnLst/>
              <a:rect l="l" t="t" r="r" b="b"/>
              <a:pathLst>
                <a:path w="2701290" h="2264410">
                  <a:moveTo>
                    <a:pt x="79248" y="1156576"/>
                  </a:moveTo>
                  <a:lnTo>
                    <a:pt x="0" y="1156576"/>
                  </a:lnTo>
                  <a:lnTo>
                    <a:pt x="0" y="1176388"/>
                  </a:lnTo>
                  <a:lnTo>
                    <a:pt x="79248" y="1176388"/>
                  </a:lnTo>
                  <a:lnTo>
                    <a:pt x="79248" y="1156576"/>
                  </a:lnTo>
                  <a:close/>
                </a:path>
                <a:path w="2701290" h="2264410">
                  <a:moveTo>
                    <a:pt x="88900" y="916292"/>
                  </a:moveTo>
                  <a:lnTo>
                    <a:pt x="82423" y="897623"/>
                  </a:lnTo>
                  <a:lnTo>
                    <a:pt x="7493" y="923277"/>
                  </a:lnTo>
                  <a:lnTo>
                    <a:pt x="13843" y="942073"/>
                  </a:lnTo>
                  <a:lnTo>
                    <a:pt x="88900" y="916292"/>
                  </a:lnTo>
                  <a:close/>
                </a:path>
                <a:path w="2701290" h="2264410">
                  <a:moveTo>
                    <a:pt x="95250" y="1409687"/>
                  </a:moveTo>
                  <a:lnTo>
                    <a:pt x="19812" y="1385684"/>
                  </a:lnTo>
                  <a:lnTo>
                    <a:pt x="13716" y="1404480"/>
                  </a:lnTo>
                  <a:lnTo>
                    <a:pt x="89281" y="1428610"/>
                  </a:lnTo>
                  <a:lnTo>
                    <a:pt x="95250" y="1409687"/>
                  </a:lnTo>
                  <a:close/>
                </a:path>
                <a:path w="2701290" h="2264410">
                  <a:moveTo>
                    <a:pt x="217932" y="1156576"/>
                  </a:moveTo>
                  <a:lnTo>
                    <a:pt x="138684" y="1156576"/>
                  </a:lnTo>
                  <a:lnTo>
                    <a:pt x="138684" y="1176388"/>
                  </a:lnTo>
                  <a:lnTo>
                    <a:pt x="217932" y="1176388"/>
                  </a:lnTo>
                  <a:lnTo>
                    <a:pt x="217932" y="1156576"/>
                  </a:lnTo>
                  <a:close/>
                </a:path>
                <a:path w="2701290" h="2264410">
                  <a:moveTo>
                    <a:pt x="220091" y="871461"/>
                  </a:moveTo>
                  <a:lnTo>
                    <a:pt x="213614" y="852665"/>
                  </a:lnTo>
                  <a:lnTo>
                    <a:pt x="138684" y="878319"/>
                  </a:lnTo>
                  <a:lnTo>
                    <a:pt x="145034" y="897115"/>
                  </a:lnTo>
                  <a:lnTo>
                    <a:pt x="220091" y="871461"/>
                  </a:lnTo>
                  <a:close/>
                </a:path>
                <a:path w="2701290" h="2264410">
                  <a:moveTo>
                    <a:pt x="227457" y="1451851"/>
                  </a:moveTo>
                  <a:lnTo>
                    <a:pt x="151892" y="1427721"/>
                  </a:lnTo>
                  <a:lnTo>
                    <a:pt x="145923" y="1446644"/>
                  </a:lnTo>
                  <a:lnTo>
                    <a:pt x="221361" y="1470647"/>
                  </a:lnTo>
                  <a:lnTo>
                    <a:pt x="227457" y="1451851"/>
                  </a:lnTo>
                  <a:close/>
                </a:path>
                <a:path w="2701290" h="2264410">
                  <a:moveTo>
                    <a:pt x="351282" y="826503"/>
                  </a:moveTo>
                  <a:lnTo>
                    <a:pt x="344805" y="807707"/>
                  </a:lnTo>
                  <a:lnTo>
                    <a:pt x="269875" y="833361"/>
                  </a:lnTo>
                  <a:lnTo>
                    <a:pt x="276225" y="852157"/>
                  </a:lnTo>
                  <a:lnTo>
                    <a:pt x="351282" y="826503"/>
                  </a:lnTo>
                  <a:close/>
                </a:path>
                <a:path w="2701290" h="2264410">
                  <a:moveTo>
                    <a:pt x="356616" y="1156576"/>
                  </a:moveTo>
                  <a:lnTo>
                    <a:pt x="277368" y="1156576"/>
                  </a:lnTo>
                  <a:lnTo>
                    <a:pt x="277368" y="1176388"/>
                  </a:lnTo>
                  <a:lnTo>
                    <a:pt x="356616" y="1176388"/>
                  </a:lnTo>
                  <a:lnTo>
                    <a:pt x="356616" y="1156576"/>
                  </a:lnTo>
                  <a:close/>
                </a:path>
                <a:path w="2701290" h="2264410">
                  <a:moveTo>
                    <a:pt x="359537" y="1494015"/>
                  </a:moveTo>
                  <a:lnTo>
                    <a:pt x="284099" y="1469885"/>
                  </a:lnTo>
                  <a:lnTo>
                    <a:pt x="278003" y="1488808"/>
                  </a:lnTo>
                  <a:lnTo>
                    <a:pt x="353568" y="1512811"/>
                  </a:lnTo>
                  <a:lnTo>
                    <a:pt x="359537" y="1494015"/>
                  </a:lnTo>
                  <a:close/>
                </a:path>
                <a:path w="2701290" h="2264410">
                  <a:moveTo>
                    <a:pt x="482473" y="781545"/>
                  </a:moveTo>
                  <a:lnTo>
                    <a:pt x="475996" y="762749"/>
                  </a:lnTo>
                  <a:lnTo>
                    <a:pt x="401066" y="788403"/>
                  </a:lnTo>
                  <a:lnTo>
                    <a:pt x="407543" y="807199"/>
                  </a:lnTo>
                  <a:lnTo>
                    <a:pt x="482473" y="781545"/>
                  </a:lnTo>
                  <a:close/>
                </a:path>
                <a:path w="2701290" h="2264410">
                  <a:moveTo>
                    <a:pt x="491617" y="1536052"/>
                  </a:moveTo>
                  <a:lnTo>
                    <a:pt x="416179" y="1512049"/>
                  </a:lnTo>
                  <a:lnTo>
                    <a:pt x="410210" y="1530845"/>
                  </a:lnTo>
                  <a:lnTo>
                    <a:pt x="485648" y="1554975"/>
                  </a:lnTo>
                  <a:lnTo>
                    <a:pt x="491617" y="1536052"/>
                  </a:lnTo>
                  <a:close/>
                </a:path>
                <a:path w="2701290" h="2264410">
                  <a:moveTo>
                    <a:pt x="495300" y="1156576"/>
                  </a:moveTo>
                  <a:lnTo>
                    <a:pt x="416052" y="1156576"/>
                  </a:lnTo>
                  <a:lnTo>
                    <a:pt x="416052" y="1176388"/>
                  </a:lnTo>
                  <a:lnTo>
                    <a:pt x="495300" y="1176388"/>
                  </a:lnTo>
                  <a:lnTo>
                    <a:pt x="495300" y="1156576"/>
                  </a:lnTo>
                  <a:close/>
                </a:path>
                <a:path w="2701290" h="2264410">
                  <a:moveTo>
                    <a:pt x="613664" y="736587"/>
                  </a:moveTo>
                  <a:lnTo>
                    <a:pt x="607187" y="717791"/>
                  </a:lnTo>
                  <a:lnTo>
                    <a:pt x="532257" y="743572"/>
                  </a:lnTo>
                  <a:lnTo>
                    <a:pt x="538734" y="762241"/>
                  </a:lnTo>
                  <a:lnTo>
                    <a:pt x="613664" y="736587"/>
                  </a:lnTo>
                  <a:close/>
                </a:path>
                <a:path w="2701290" h="2264410">
                  <a:moveTo>
                    <a:pt x="623824" y="1578216"/>
                  </a:moveTo>
                  <a:lnTo>
                    <a:pt x="548259" y="1554086"/>
                  </a:lnTo>
                  <a:lnTo>
                    <a:pt x="542290" y="1573009"/>
                  </a:lnTo>
                  <a:lnTo>
                    <a:pt x="617728" y="1597012"/>
                  </a:lnTo>
                  <a:lnTo>
                    <a:pt x="623824" y="1578216"/>
                  </a:lnTo>
                  <a:close/>
                </a:path>
                <a:path w="2701290" h="2264410">
                  <a:moveTo>
                    <a:pt x="633984" y="1156576"/>
                  </a:moveTo>
                  <a:lnTo>
                    <a:pt x="554736" y="1156576"/>
                  </a:lnTo>
                  <a:lnTo>
                    <a:pt x="554736" y="1176388"/>
                  </a:lnTo>
                  <a:lnTo>
                    <a:pt x="633984" y="1176388"/>
                  </a:lnTo>
                  <a:lnTo>
                    <a:pt x="633984" y="1156576"/>
                  </a:lnTo>
                  <a:close/>
                </a:path>
                <a:path w="2701290" h="2264410">
                  <a:moveTo>
                    <a:pt x="744855" y="691629"/>
                  </a:moveTo>
                  <a:lnTo>
                    <a:pt x="738378" y="672960"/>
                  </a:lnTo>
                  <a:lnTo>
                    <a:pt x="663448" y="698614"/>
                  </a:lnTo>
                  <a:lnTo>
                    <a:pt x="669925" y="717283"/>
                  </a:lnTo>
                  <a:lnTo>
                    <a:pt x="744855" y="691629"/>
                  </a:lnTo>
                  <a:close/>
                </a:path>
                <a:path w="2701290" h="2264410">
                  <a:moveTo>
                    <a:pt x="755904" y="1620253"/>
                  </a:moveTo>
                  <a:lnTo>
                    <a:pt x="680466" y="1596250"/>
                  </a:lnTo>
                  <a:lnTo>
                    <a:pt x="674370" y="1615173"/>
                  </a:lnTo>
                  <a:lnTo>
                    <a:pt x="749935" y="1639176"/>
                  </a:lnTo>
                  <a:lnTo>
                    <a:pt x="755904" y="1620253"/>
                  </a:lnTo>
                  <a:close/>
                </a:path>
                <a:path w="2701290" h="2264410">
                  <a:moveTo>
                    <a:pt x="772668" y="1156576"/>
                  </a:moveTo>
                  <a:lnTo>
                    <a:pt x="693420" y="1156576"/>
                  </a:lnTo>
                  <a:lnTo>
                    <a:pt x="693420" y="1176388"/>
                  </a:lnTo>
                  <a:lnTo>
                    <a:pt x="772668" y="1176388"/>
                  </a:lnTo>
                  <a:lnTo>
                    <a:pt x="772668" y="1156576"/>
                  </a:lnTo>
                  <a:close/>
                </a:path>
                <a:path w="2701290" h="2264410">
                  <a:moveTo>
                    <a:pt x="876046" y="646671"/>
                  </a:moveTo>
                  <a:lnTo>
                    <a:pt x="869696" y="628002"/>
                  </a:lnTo>
                  <a:lnTo>
                    <a:pt x="794639" y="653656"/>
                  </a:lnTo>
                  <a:lnTo>
                    <a:pt x="801116" y="672452"/>
                  </a:lnTo>
                  <a:lnTo>
                    <a:pt x="876046" y="646671"/>
                  </a:lnTo>
                  <a:close/>
                </a:path>
                <a:path w="2701290" h="2264410">
                  <a:moveTo>
                    <a:pt x="888111" y="1662417"/>
                  </a:moveTo>
                  <a:lnTo>
                    <a:pt x="812546" y="1638414"/>
                  </a:lnTo>
                  <a:lnTo>
                    <a:pt x="806577" y="1657210"/>
                  </a:lnTo>
                  <a:lnTo>
                    <a:pt x="882015" y="1681340"/>
                  </a:lnTo>
                  <a:lnTo>
                    <a:pt x="888111" y="1662417"/>
                  </a:lnTo>
                  <a:close/>
                </a:path>
                <a:path w="2701290" h="2264410">
                  <a:moveTo>
                    <a:pt x="911352" y="1156576"/>
                  </a:moveTo>
                  <a:lnTo>
                    <a:pt x="832104" y="1156576"/>
                  </a:lnTo>
                  <a:lnTo>
                    <a:pt x="832104" y="1176388"/>
                  </a:lnTo>
                  <a:lnTo>
                    <a:pt x="911352" y="1176388"/>
                  </a:lnTo>
                  <a:lnTo>
                    <a:pt x="911352" y="1156576"/>
                  </a:lnTo>
                  <a:close/>
                </a:path>
                <a:path w="2701290" h="2264410">
                  <a:moveTo>
                    <a:pt x="1007237" y="601840"/>
                  </a:moveTo>
                  <a:lnTo>
                    <a:pt x="1000887" y="583044"/>
                  </a:lnTo>
                  <a:lnTo>
                    <a:pt x="925830" y="608698"/>
                  </a:lnTo>
                  <a:lnTo>
                    <a:pt x="932307" y="627494"/>
                  </a:lnTo>
                  <a:lnTo>
                    <a:pt x="1007237" y="601840"/>
                  </a:lnTo>
                  <a:close/>
                </a:path>
                <a:path w="2701290" h="2264410">
                  <a:moveTo>
                    <a:pt x="1020191" y="1704581"/>
                  </a:moveTo>
                  <a:lnTo>
                    <a:pt x="944753" y="1680451"/>
                  </a:lnTo>
                  <a:lnTo>
                    <a:pt x="938657" y="1699374"/>
                  </a:lnTo>
                  <a:lnTo>
                    <a:pt x="1014222" y="1723377"/>
                  </a:lnTo>
                  <a:lnTo>
                    <a:pt x="1020191" y="1704581"/>
                  </a:lnTo>
                  <a:close/>
                </a:path>
                <a:path w="2701290" h="2264410">
                  <a:moveTo>
                    <a:pt x="1050036" y="1156576"/>
                  </a:moveTo>
                  <a:lnTo>
                    <a:pt x="970788" y="1156576"/>
                  </a:lnTo>
                  <a:lnTo>
                    <a:pt x="970788" y="1176388"/>
                  </a:lnTo>
                  <a:lnTo>
                    <a:pt x="1050036" y="1176388"/>
                  </a:lnTo>
                  <a:lnTo>
                    <a:pt x="1050036" y="1156576"/>
                  </a:lnTo>
                  <a:close/>
                </a:path>
                <a:path w="2701290" h="2264410">
                  <a:moveTo>
                    <a:pt x="1138428" y="556882"/>
                  </a:moveTo>
                  <a:lnTo>
                    <a:pt x="1132078" y="538086"/>
                  </a:lnTo>
                  <a:lnTo>
                    <a:pt x="1057021" y="563740"/>
                  </a:lnTo>
                  <a:lnTo>
                    <a:pt x="1063498" y="582536"/>
                  </a:lnTo>
                  <a:lnTo>
                    <a:pt x="1138428" y="556882"/>
                  </a:lnTo>
                  <a:close/>
                </a:path>
                <a:path w="2701290" h="2264410">
                  <a:moveTo>
                    <a:pt x="1152398" y="1746618"/>
                  </a:moveTo>
                  <a:lnTo>
                    <a:pt x="1076833" y="1722615"/>
                  </a:lnTo>
                  <a:lnTo>
                    <a:pt x="1070864" y="1741538"/>
                  </a:lnTo>
                  <a:lnTo>
                    <a:pt x="1146302" y="1765541"/>
                  </a:lnTo>
                  <a:lnTo>
                    <a:pt x="1152398" y="1746618"/>
                  </a:lnTo>
                  <a:close/>
                </a:path>
                <a:path w="2701290" h="2264410">
                  <a:moveTo>
                    <a:pt x="1188720" y="1156576"/>
                  </a:moveTo>
                  <a:lnTo>
                    <a:pt x="1109472" y="1156576"/>
                  </a:lnTo>
                  <a:lnTo>
                    <a:pt x="1109472" y="1176388"/>
                  </a:lnTo>
                  <a:lnTo>
                    <a:pt x="1188720" y="1176388"/>
                  </a:lnTo>
                  <a:lnTo>
                    <a:pt x="1188720" y="1156576"/>
                  </a:lnTo>
                  <a:close/>
                </a:path>
                <a:path w="2701290" h="2264410">
                  <a:moveTo>
                    <a:pt x="1269619" y="511924"/>
                  </a:moveTo>
                  <a:lnTo>
                    <a:pt x="1263269" y="493128"/>
                  </a:lnTo>
                  <a:lnTo>
                    <a:pt x="1188212" y="518782"/>
                  </a:lnTo>
                  <a:lnTo>
                    <a:pt x="1194689" y="537578"/>
                  </a:lnTo>
                  <a:lnTo>
                    <a:pt x="1269619" y="511924"/>
                  </a:lnTo>
                  <a:close/>
                </a:path>
                <a:path w="2701290" h="2264410">
                  <a:moveTo>
                    <a:pt x="1284478" y="1788782"/>
                  </a:moveTo>
                  <a:lnTo>
                    <a:pt x="1208913" y="1764779"/>
                  </a:lnTo>
                  <a:lnTo>
                    <a:pt x="1202944" y="1783575"/>
                  </a:lnTo>
                  <a:lnTo>
                    <a:pt x="1278509" y="1807705"/>
                  </a:lnTo>
                  <a:lnTo>
                    <a:pt x="1284478" y="1788782"/>
                  </a:lnTo>
                  <a:close/>
                </a:path>
                <a:path w="2701290" h="2264410">
                  <a:moveTo>
                    <a:pt x="1327404" y="1156576"/>
                  </a:moveTo>
                  <a:lnTo>
                    <a:pt x="1248156" y="1156576"/>
                  </a:lnTo>
                  <a:lnTo>
                    <a:pt x="1248156" y="1176388"/>
                  </a:lnTo>
                  <a:lnTo>
                    <a:pt x="1327404" y="1176388"/>
                  </a:lnTo>
                  <a:lnTo>
                    <a:pt x="1327404" y="1156576"/>
                  </a:lnTo>
                  <a:close/>
                </a:path>
                <a:path w="2701290" h="2264410">
                  <a:moveTo>
                    <a:pt x="1400810" y="466966"/>
                  </a:moveTo>
                  <a:lnTo>
                    <a:pt x="1394460" y="448170"/>
                  </a:lnTo>
                  <a:lnTo>
                    <a:pt x="1319530" y="473951"/>
                  </a:lnTo>
                  <a:lnTo>
                    <a:pt x="1325880" y="492620"/>
                  </a:lnTo>
                  <a:lnTo>
                    <a:pt x="1400810" y="466966"/>
                  </a:lnTo>
                  <a:close/>
                </a:path>
                <a:path w="2701290" h="2264410">
                  <a:moveTo>
                    <a:pt x="1416558" y="1830946"/>
                  </a:moveTo>
                  <a:lnTo>
                    <a:pt x="1341120" y="1806816"/>
                  </a:lnTo>
                  <a:lnTo>
                    <a:pt x="1335024" y="1825739"/>
                  </a:lnTo>
                  <a:lnTo>
                    <a:pt x="1410589" y="1849742"/>
                  </a:lnTo>
                  <a:lnTo>
                    <a:pt x="1416558" y="1830946"/>
                  </a:lnTo>
                  <a:close/>
                </a:path>
                <a:path w="2701290" h="2264410">
                  <a:moveTo>
                    <a:pt x="1466088" y="1156576"/>
                  </a:moveTo>
                  <a:lnTo>
                    <a:pt x="1386840" y="1156576"/>
                  </a:lnTo>
                  <a:lnTo>
                    <a:pt x="1386840" y="1176388"/>
                  </a:lnTo>
                  <a:lnTo>
                    <a:pt x="1466088" y="1176388"/>
                  </a:lnTo>
                  <a:lnTo>
                    <a:pt x="1466088" y="1156576"/>
                  </a:lnTo>
                  <a:close/>
                </a:path>
                <a:path w="2701290" h="2264410">
                  <a:moveTo>
                    <a:pt x="1532128" y="422008"/>
                  </a:moveTo>
                  <a:lnTo>
                    <a:pt x="1525651" y="403339"/>
                  </a:lnTo>
                  <a:lnTo>
                    <a:pt x="1450708" y="428993"/>
                  </a:lnTo>
                  <a:lnTo>
                    <a:pt x="1457058" y="447662"/>
                  </a:lnTo>
                  <a:lnTo>
                    <a:pt x="1532128" y="422008"/>
                  </a:lnTo>
                  <a:close/>
                </a:path>
                <a:path w="2701290" h="2264410">
                  <a:moveTo>
                    <a:pt x="1548765" y="1872983"/>
                  </a:moveTo>
                  <a:lnTo>
                    <a:pt x="1473200" y="1848980"/>
                  </a:lnTo>
                  <a:lnTo>
                    <a:pt x="1467231" y="1867903"/>
                  </a:lnTo>
                  <a:lnTo>
                    <a:pt x="1542656" y="1891906"/>
                  </a:lnTo>
                  <a:lnTo>
                    <a:pt x="1548765" y="1872983"/>
                  </a:lnTo>
                  <a:close/>
                </a:path>
                <a:path w="2701290" h="2264410">
                  <a:moveTo>
                    <a:pt x="1604772" y="1156576"/>
                  </a:moveTo>
                  <a:lnTo>
                    <a:pt x="1525524" y="1156576"/>
                  </a:lnTo>
                  <a:lnTo>
                    <a:pt x="1525524" y="1176388"/>
                  </a:lnTo>
                  <a:lnTo>
                    <a:pt x="1604772" y="1176388"/>
                  </a:lnTo>
                  <a:lnTo>
                    <a:pt x="1604772" y="1156576"/>
                  </a:lnTo>
                  <a:close/>
                </a:path>
                <a:path w="2701290" h="2264410">
                  <a:moveTo>
                    <a:pt x="1663319" y="377050"/>
                  </a:moveTo>
                  <a:lnTo>
                    <a:pt x="1656842" y="358381"/>
                  </a:lnTo>
                  <a:lnTo>
                    <a:pt x="1581912" y="384035"/>
                  </a:lnTo>
                  <a:lnTo>
                    <a:pt x="1588262" y="402831"/>
                  </a:lnTo>
                  <a:lnTo>
                    <a:pt x="1663319" y="377050"/>
                  </a:lnTo>
                  <a:close/>
                </a:path>
                <a:path w="2701290" h="2264410">
                  <a:moveTo>
                    <a:pt x="1680845" y="1915147"/>
                  </a:moveTo>
                  <a:lnTo>
                    <a:pt x="1605407" y="1891144"/>
                  </a:lnTo>
                  <a:lnTo>
                    <a:pt x="1599311" y="1909940"/>
                  </a:lnTo>
                  <a:lnTo>
                    <a:pt x="1674876" y="1934070"/>
                  </a:lnTo>
                  <a:lnTo>
                    <a:pt x="1680845" y="1915147"/>
                  </a:lnTo>
                  <a:close/>
                </a:path>
                <a:path w="2701290" h="2264410">
                  <a:moveTo>
                    <a:pt x="1743456" y="1156576"/>
                  </a:moveTo>
                  <a:lnTo>
                    <a:pt x="1664208" y="1156576"/>
                  </a:lnTo>
                  <a:lnTo>
                    <a:pt x="1664208" y="1176388"/>
                  </a:lnTo>
                  <a:lnTo>
                    <a:pt x="1743456" y="1176388"/>
                  </a:lnTo>
                  <a:lnTo>
                    <a:pt x="1743456" y="1156576"/>
                  </a:lnTo>
                  <a:close/>
                </a:path>
                <a:path w="2701290" h="2264410">
                  <a:moveTo>
                    <a:pt x="1794510" y="332092"/>
                  </a:moveTo>
                  <a:lnTo>
                    <a:pt x="1788033" y="313423"/>
                  </a:lnTo>
                  <a:lnTo>
                    <a:pt x="1713103" y="339077"/>
                  </a:lnTo>
                  <a:lnTo>
                    <a:pt x="1719453" y="357873"/>
                  </a:lnTo>
                  <a:lnTo>
                    <a:pt x="1794510" y="332092"/>
                  </a:lnTo>
                  <a:close/>
                </a:path>
                <a:path w="2701290" h="2264410">
                  <a:moveTo>
                    <a:pt x="1813052" y="1957311"/>
                  </a:moveTo>
                  <a:lnTo>
                    <a:pt x="1737487" y="1933181"/>
                  </a:lnTo>
                  <a:lnTo>
                    <a:pt x="1731518" y="1952104"/>
                  </a:lnTo>
                  <a:lnTo>
                    <a:pt x="1806956" y="1976107"/>
                  </a:lnTo>
                  <a:lnTo>
                    <a:pt x="1813052" y="1957311"/>
                  </a:lnTo>
                  <a:close/>
                </a:path>
                <a:path w="2701290" h="2264410">
                  <a:moveTo>
                    <a:pt x="1882140" y="1156576"/>
                  </a:moveTo>
                  <a:lnTo>
                    <a:pt x="1802892" y="1156576"/>
                  </a:lnTo>
                  <a:lnTo>
                    <a:pt x="1802892" y="1176388"/>
                  </a:lnTo>
                  <a:lnTo>
                    <a:pt x="1882140" y="1176388"/>
                  </a:lnTo>
                  <a:lnTo>
                    <a:pt x="1882140" y="1156576"/>
                  </a:lnTo>
                  <a:close/>
                </a:path>
                <a:path w="2701290" h="2264410">
                  <a:moveTo>
                    <a:pt x="1925701" y="287261"/>
                  </a:moveTo>
                  <a:lnTo>
                    <a:pt x="1919224" y="268465"/>
                  </a:lnTo>
                  <a:lnTo>
                    <a:pt x="1844294" y="294119"/>
                  </a:lnTo>
                  <a:lnTo>
                    <a:pt x="1850644" y="312915"/>
                  </a:lnTo>
                  <a:lnTo>
                    <a:pt x="1925701" y="287261"/>
                  </a:lnTo>
                  <a:close/>
                </a:path>
                <a:path w="2701290" h="2264410">
                  <a:moveTo>
                    <a:pt x="1945132" y="1999348"/>
                  </a:moveTo>
                  <a:lnTo>
                    <a:pt x="1869694" y="1975345"/>
                  </a:lnTo>
                  <a:lnTo>
                    <a:pt x="1863598" y="1994268"/>
                  </a:lnTo>
                  <a:lnTo>
                    <a:pt x="1939163" y="2018271"/>
                  </a:lnTo>
                  <a:lnTo>
                    <a:pt x="1945132" y="1999348"/>
                  </a:lnTo>
                  <a:close/>
                </a:path>
                <a:path w="2701290" h="2264410">
                  <a:moveTo>
                    <a:pt x="2020824" y="1156576"/>
                  </a:moveTo>
                  <a:lnTo>
                    <a:pt x="1941576" y="1156576"/>
                  </a:lnTo>
                  <a:lnTo>
                    <a:pt x="1941576" y="1176388"/>
                  </a:lnTo>
                  <a:lnTo>
                    <a:pt x="2020824" y="1176388"/>
                  </a:lnTo>
                  <a:lnTo>
                    <a:pt x="2020824" y="1156576"/>
                  </a:lnTo>
                  <a:close/>
                </a:path>
                <a:path w="2701290" h="2264410">
                  <a:moveTo>
                    <a:pt x="2056892" y="242303"/>
                  </a:moveTo>
                  <a:lnTo>
                    <a:pt x="2050415" y="223507"/>
                  </a:lnTo>
                  <a:lnTo>
                    <a:pt x="1975485" y="249161"/>
                  </a:lnTo>
                  <a:lnTo>
                    <a:pt x="1981962" y="267957"/>
                  </a:lnTo>
                  <a:lnTo>
                    <a:pt x="2056892" y="242303"/>
                  </a:lnTo>
                  <a:close/>
                </a:path>
                <a:path w="2701290" h="2264410">
                  <a:moveTo>
                    <a:pt x="2077212" y="2041525"/>
                  </a:moveTo>
                  <a:lnTo>
                    <a:pt x="2001774" y="2017509"/>
                  </a:lnTo>
                  <a:lnTo>
                    <a:pt x="1995805" y="2036330"/>
                  </a:lnTo>
                  <a:lnTo>
                    <a:pt x="2071243" y="2060397"/>
                  </a:lnTo>
                  <a:lnTo>
                    <a:pt x="2077212" y="2041525"/>
                  </a:lnTo>
                  <a:close/>
                </a:path>
                <a:path w="2701290" h="2264410">
                  <a:moveTo>
                    <a:pt x="2159508" y="1156576"/>
                  </a:moveTo>
                  <a:lnTo>
                    <a:pt x="2080260" y="1156576"/>
                  </a:lnTo>
                  <a:lnTo>
                    <a:pt x="2080260" y="1176388"/>
                  </a:lnTo>
                  <a:lnTo>
                    <a:pt x="2159508" y="1176388"/>
                  </a:lnTo>
                  <a:lnTo>
                    <a:pt x="2159508" y="1156576"/>
                  </a:lnTo>
                  <a:close/>
                </a:path>
                <a:path w="2701290" h="2264410">
                  <a:moveTo>
                    <a:pt x="2188083" y="197345"/>
                  </a:moveTo>
                  <a:lnTo>
                    <a:pt x="2181606" y="178549"/>
                  </a:lnTo>
                  <a:lnTo>
                    <a:pt x="2106676" y="204330"/>
                  </a:lnTo>
                  <a:lnTo>
                    <a:pt x="2113153" y="222999"/>
                  </a:lnTo>
                  <a:lnTo>
                    <a:pt x="2188083" y="197345"/>
                  </a:lnTo>
                  <a:close/>
                </a:path>
                <a:path w="2701290" h="2264410">
                  <a:moveTo>
                    <a:pt x="2209419" y="2083638"/>
                  </a:moveTo>
                  <a:lnTo>
                    <a:pt x="2133854" y="2059571"/>
                  </a:lnTo>
                  <a:lnTo>
                    <a:pt x="2127885" y="2078443"/>
                  </a:lnTo>
                  <a:lnTo>
                    <a:pt x="2203323" y="2102510"/>
                  </a:lnTo>
                  <a:lnTo>
                    <a:pt x="2209419" y="2083638"/>
                  </a:lnTo>
                  <a:close/>
                </a:path>
                <a:path w="2701290" h="2264410">
                  <a:moveTo>
                    <a:pt x="2298192" y="1156576"/>
                  </a:moveTo>
                  <a:lnTo>
                    <a:pt x="2218944" y="1156576"/>
                  </a:lnTo>
                  <a:lnTo>
                    <a:pt x="2218944" y="1176388"/>
                  </a:lnTo>
                  <a:lnTo>
                    <a:pt x="2298192" y="1176388"/>
                  </a:lnTo>
                  <a:lnTo>
                    <a:pt x="2298192" y="1156576"/>
                  </a:lnTo>
                  <a:close/>
                </a:path>
                <a:path w="2701290" h="2264410">
                  <a:moveTo>
                    <a:pt x="2319274" y="152387"/>
                  </a:moveTo>
                  <a:lnTo>
                    <a:pt x="2312797" y="133718"/>
                  </a:lnTo>
                  <a:lnTo>
                    <a:pt x="2237867" y="159372"/>
                  </a:lnTo>
                  <a:lnTo>
                    <a:pt x="2244344" y="178041"/>
                  </a:lnTo>
                  <a:lnTo>
                    <a:pt x="2319274" y="152387"/>
                  </a:lnTo>
                  <a:close/>
                </a:path>
                <a:path w="2701290" h="2264410">
                  <a:moveTo>
                    <a:pt x="2341499" y="2125764"/>
                  </a:moveTo>
                  <a:lnTo>
                    <a:pt x="2266061" y="2101684"/>
                  </a:lnTo>
                  <a:lnTo>
                    <a:pt x="2259965" y="2120569"/>
                  </a:lnTo>
                  <a:lnTo>
                    <a:pt x="2335530" y="2144636"/>
                  </a:lnTo>
                  <a:lnTo>
                    <a:pt x="2341499" y="2125764"/>
                  </a:lnTo>
                  <a:close/>
                </a:path>
                <a:path w="2701290" h="2264410">
                  <a:moveTo>
                    <a:pt x="2436876" y="1156576"/>
                  </a:moveTo>
                  <a:lnTo>
                    <a:pt x="2357628" y="1156576"/>
                  </a:lnTo>
                  <a:lnTo>
                    <a:pt x="2357628" y="1176388"/>
                  </a:lnTo>
                  <a:lnTo>
                    <a:pt x="2436876" y="1176388"/>
                  </a:lnTo>
                  <a:lnTo>
                    <a:pt x="2436876" y="1156576"/>
                  </a:lnTo>
                  <a:close/>
                </a:path>
                <a:path w="2701290" h="2264410">
                  <a:moveTo>
                    <a:pt x="2450465" y="107429"/>
                  </a:moveTo>
                  <a:lnTo>
                    <a:pt x="2444115" y="88760"/>
                  </a:lnTo>
                  <a:lnTo>
                    <a:pt x="2369058" y="114414"/>
                  </a:lnTo>
                  <a:lnTo>
                    <a:pt x="2375535" y="133083"/>
                  </a:lnTo>
                  <a:lnTo>
                    <a:pt x="2450465" y="107429"/>
                  </a:lnTo>
                  <a:close/>
                </a:path>
                <a:path w="2701290" h="2264410">
                  <a:moveTo>
                    <a:pt x="2473706" y="2167877"/>
                  </a:moveTo>
                  <a:lnTo>
                    <a:pt x="2398141" y="2143810"/>
                  </a:lnTo>
                  <a:lnTo>
                    <a:pt x="2392172" y="2162683"/>
                  </a:lnTo>
                  <a:lnTo>
                    <a:pt x="2467610" y="2186762"/>
                  </a:lnTo>
                  <a:lnTo>
                    <a:pt x="2473706" y="2167877"/>
                  </a:lnTo>
                  <a:close/>
                </a:path>
                <a:path w="2701290" h="2264410">
                  <a:moveTo>
                    <a:pt x="2575560" y="1156576"/>
                  </a:moveTo>
                  <a:lnTo>
                    <a:pt x="2496312" y="1156576"/>
                  </a:lnTo>
                  <a:lnTo>
                    <a:pt x="2496312" y="1176388"/>
                  </a:lnTo>
                  <a:lnTo>
                    <a:pt x="2575560" y="1176388"/>
                  </a:lnTo>
                  <a:lnTo>
                    <a:pt x="2575560" y="1156576"/>
                  </a:lnTo>
                  <a:close/>
                </a:path>
                <a:path w="2701290" h="2264410">
                  <a:moveTo>
                    <a:pt x="2581656" y="62471"/>
                  </a:moveTo>
                  <a:lnTo>
                    <a:pt x="2575306" y="43802"/>
                  </a:lnTo>
                  <a:lnTo>
                    <a:pt x="2500249" y="69456"/>
                  </a:lnTo>
                  <a:lnTo>
                    <a:pt x="2506726" y="88252"/>
                  </a:lnTo>
                  <a:lnTo>
                    <a:pt x="2581656" y="62471"/>
                  </a:lnTo>
                  <a:close/>
                </a:path>
                <a:path w="2701290" h="2264410">
                  <a:moveTo>
                    <a:pt x="2605786" y="2210003"/>
                  </a:moveTo>
                  <a:lnTo>
                    <a:pt x="2530348" y="2185936"/>
                  </a:lnTo>
                  <a:lnTo>
                    <a:pt x="2524252" y="2204809"/>
                  </a:lnTo>
                  <a:lnTo>
                    <a:pt x="2599817" y="2228875"/>
                  </a:lnTo>
                  <a:lnTo>
                    <a:pt x="2605786" y="2210003"/>
                  </a:lnTo>
                  <a:close/>
                </a:path>
                <a:path w="2701290" h="2264410">
                  <a:moveTo>
                    <a:pt x="2700655" y="11290"/>
                  </a:moveTo>
                  <a:lnTo>
                    <a:pt x="2616327" y="0"/>
                  </a:lnTo>
                  <a:lnTo>
                    <a:pt x="2640965" y="71996"/>
                  </a:lnTo>
                  <a:lnTo>
                    <a:pt x="2669184" y="43294"/>
                  </a:lnTo>
                  <a:lnTo>
                    <a:pt x="2689656" y="22466"/>
                  </a:lnTo>
                  <a:lnTo>
                    <a:pt x="2700655" y="11290"/>
                  </a:lnTo>
                  <a:close/>
                </a:path>
                <a:path w="2701290" h="2264410">
                  <a:moveTo>
                    <a:pt x="2701163" y="1166482"/>
                  </a:moveTo>
                  <a:lnTo>
                    <a:pt x="2681351" y="1156576"/>
                  </a:lnTo>
                  <a:lnTo>
                    <a:pt x="2624963" y="1128382"/>
                  </a:lnTo>
                  <a:lnTo>
                    <a:pt x="2624963" y="1204582"/>
                  </a:lnTo>
                  <a:lnTo>
                    <a:pt x="2681351" y="1176388"/>
                  </a:lnTo>
                  <a:lnTo>
                    <a:pt x="2701163" y="1166482"/>
                  </a:lnTo>
                  <a:close/>
                </a:path>
                <a:path w="2701290" h="2264410">
                  <a:moveTo>
                    <a:pt x="2701290" y="2250846"/>
                  </a:moveTo>
                  <a:lnTo>
                    <a:pt x="2640330" y="2191397"/>
                  </a:lnTo>
                  <a:lnTo>
                    <a:pt x="2617089" y="2264003"/>
                  </a:lnTo>
                  <a:lnTo>
                    <a:pt x="2701290" y="22508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7563" y="4366260"/>
              <a:ext cx="629412" cy="63093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69279" y="4431792"/>
              <a:ext cx="629412" cy="62941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35039" y="4401312"/>
              <a:ext cx="630936" cy="63093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7563" y="5033772"/>
              <a:ext cx="629412" cy="63093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69279" y="5099304"/>
              <a:ext cx="629412" cy="62941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35039" y="5068824"/>
              <a:ext cx="630936" cy="630935"/>
            </a:xfrm>
            <a:prstGeom prst="rect">
              <a:avLst/>
            </a:prstGeom>
          </p:spPr>
        </p:pic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D84A6DA7-8835-3EEE-44B0-D286A73E96CA}"/>
              </a:ext>
            </a:extLst>
          </p:cNvPr>
          <p:cNvSpPr txBox="1"/>
          <p:nvPr/>
        </p:nvSpPr>
        <p:spPr>
          <a:xfrm>
            <a:off x="990600" y="565088"/>
            <a:ext cx="81603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MODELOS</a:t>
            </a:r>
            <a:r>
              <a:rPr lang="pt-BR" sz="2800" b="1" spc="-15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800" b="1" spc="-7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</a:t>
            </a:r>
            <a:r>
              <a:rPr lang="pt-BR" sz="2800" b="1" spc="-155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TRANSMISSÃO</a:t>
            </a:r>
            <a:r>
              <a:rPr lang="pt-BR" sz="2800" b="1" spc="-1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800" b="1" spc="-5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lang="pt-BR" sz="2800" b="1" spc="-1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DADOS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5890" y="1307108"/>
            <a:ext cx="9631680" cy="164660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453390" marR="832485" indent="-228600" algn="just">
              <a:lnSpc>
                <a:spcPts val="2380"/>
              </a:lnSpc>
              <a:spcBef>
                <a:spcPts val="535"/>
              </a:spcBef>
              <a:buSzPct val="45454"/>
              <a:buFont typeface="Wingdings"/>
              <a:buChar char=""/>
              <a:tabLst>
                <a:tab pos="453390" algn="l"/>
                <a:tab pos="454025" algn="l"/>
              </a:tabLst>
            </a:pPr>
            <a:r>
              <a:rPr sz="2200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Sempre que</a:t>
            </a:r>
            <a:r>
              <a:rPr sz="2200" spc="1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houver</a:t>
            </a:r>
            <a:r>
              <a:rPr sz="2200" spc="1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algum</a:t>
            </a:r>
            <a:r>
              <a:rPr sz="2200" spc="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evento,</a:t>
            </a:r>
            <a:r>
              <a:rPr sz="2200" spc="2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o</a:t>
            </a:r>
            <a:r>
              <a:rPr sz="2200" spc="1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publicador</a:t>
            </a:r>
            <a:r>
              <a:rPr sz="2200" spc="1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vai</a:t>
            </a:r>
            <a:r>
              <a:rPr sz="2200" spc="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enviar</a:t>
            </a:r>
            <a:r>
              <a:rPr sz="2200" spc="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uma </a:t>
            </a:r>
            <a:r>
              <a:rPr sz="2200" spc="-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mensagem</a:t>
            </a:r>
            <a:r>
              <a:rPr sz="2200" spc="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para que</a:t>
            </a:r>
            <a:r>
              <a:rPr sz="2200" spc="1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seus</a:t>
            </a:r>
            <a:r>
              <a:rPr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ouvintes</a:t>
            </a:r>
            <a:r>
              <a:rPr sz="2200" spc="1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sejam</a:t>
            </a:r>
            <a:r>
              <a:rPr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notificados.</a:t>
            </a:r>
            <a:endParaRPr sz="2200" dirty="0">
              <a:solidFill>
                <a:schemeClr val="tx1">
                  <a:lumMod val="85000"/>
                  <a:lumOff val="15000"/>
                </a:schemeClr>
              </a:solidFill>
              <a:latin typeface="Arial"/>
              <a:cs typeface="Arial"/>
            </a:endParaRPr>
          </a:p>
          <a:p>
            <a:pPr marL="453390" marR="5080" indent="-228600" algn="just">
              <a:lnSpc>
                <a:spcPts val="2380"/>
              </a:lnSpc>
              <a:spcBef>
                <a:spcPts val="500"/>
              </a:spcBef>
              <a:buSzPct val="45454"/>
              <a:buFont typeface="Wingdings"/>
              <a:buChar char=""/>
              <a:tabLst>
                <a:tab pos="453390" algn="l"/>
                <a:tab pos="454025" algn="l"/>
              </a:tabLst>
            </a:pPr>
            <a:r>
              <a:rPr sz="2200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Há um</a:t>
            </a:r>
            <a:r>
              <a:rPr sz="2200" spc="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publicador</a:t>
            </a:r>
            <a:r>
              <a:rPr sz="2200" spc="2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que</a:t>
            </a:r>
            <a:r>
              <a:rPr sz="2200" spc="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envia</a:t>
            </a:r>
            <a:r>
              <a:rPr sz="2200" spc="1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uma</a:t>
            </a:r>
            <a:r>
              <a:rPr sz="2200" spc="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mensagem em</a:t>
            </a:r>
            <a:r>
              <a:rPr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um</a:t>
            </a:r>
            <a:r>
              <a:rPr sz="22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canal</a:t>
            </a:r>
            <a:r>
              <a:rPr sz="2200" spc="1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de </a:t>
            </a:r>
            <a:r>
              <a:rPr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comunicação</a:t>
            </a:r>
            <a:r>
              <a:rPr sz="2200" spc="1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e,</a:t>
            </a:r>
            <a:r>
              <a:rPr sz="2200" spc="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com</a:t>
            </a:r>
            <a:r>
              <a:rPr sz="2200" spc="1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base</a:t>
            </a:r>
            <a:r>
              <a:rPr sz="2200" spc="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neste,</a:t>
            </a:r>
            <a:r>
              <a:rPr sz="2200" spc="2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é</a:t>
            </a:r>
            <a:r>
              <a:rPr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feita</a:t>
            </a:r>
            <a:r>
              <a:rPr sz="2200" spc="1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uma</a:t>
            </a:r>
            <a:r>
              <a:rPr sz="2200" spc="1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distribuição</a:t>
            </a:r>
            <a:r>
              <a:rPr sz="2200" spc="3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de</a:t>
            </a:r>
            <a:r>
              <a:rPr sz="2200" spc="1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cópia</a:t>
            </a:r>
            <a:r>
              <a:rPr sz="2200" spc="1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da </a:t>
            </a:r>
            <a:r>
              <a:rPr sz="2200" spc="-59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mensagem</a:t>
            </a:r>
            <a:r>
              <a:rPr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para cada</a:t>
            </a:r>
            <a:r>
              <a:rPr sz="2200" spc="1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subscriber</a:t>
            </a:r>
            <a:endParaRPr sz="2200" dirty="0">
              <a:solidFill>
                <a:schemeClr val="tx1">
                  <a:lumMod val="85000"/>
                  <a:lumOff val="1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6740" y="4293108"/>
            <a:ext cx="1165860" cy="349455"/>
          </a:xfrm>
          <a:prstGeom prst="rect">
            <a:avLst/>
          </a:prstGeom>
          <a:solidFill>
            <a:srgbClr val="FF3600"/>
          </a:solidFill>
        </p:spPr>
        <p:txBody>
          <a:bodyPr vert="horz" wrap="square" lIns="0" tIns="102235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805"/>
              </a:spcBef>
            </a:pPr>
            <a:r>
              <a:rPr sz="1600" b="1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Publisher</a:t>
            </a:r>
            <a:endParaRPr sz="1600">
              <a:solidFill>
                <a:schemeClr val="tx1">
                  <a:lumMod val="85000"/>
                  <a:lumOff val="15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753361" y="4050791"/>
            <a:ext cx="1294130" cy="515620"/>
            <a:chOff x="1753361" y="4050791"/>
            <a:chExt cx="1294130" cy="51562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48255" y="4050791"/>
              <a:ext cx="483107" cy="48310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753361" y="4479035"/>
              <a:ext cx="1294130" cy="86995"/>
            </a:xfrm>
            <a:custGeom>
              <a:avLst/>
              <a:gdLst/>
              <a:ahLst/>
              <a:cxnLst/>
              <a:rect l="l" t="t" r="r" b="b"/>
              <a:pathLst>
                <a:path w="1294130" h="86995">
                  <a:moveTo>
                    <a:pt x="1207135" y="0"/>
                  </a:moveTo>
                  <a:lnTo>
                    <a:pt x="1207135" y="86868"/>
                  </a:lnTo>
                  <a:lnTo>
                    <a:pt x="1265046" y="57912"/>
                  </a:lnTo>
                  <a:lnTo>
                    <a:pt x="1221613" y="57912"/>
                  </a:lnTo>
                  <a:lnTo>
                    <a:pt x="1221613" y="28956"/>
                  </a:lnTo>
                  <a:lnTo>
                    <a:pt x="1265047" y="28956"/>
                  </a:lnTo>
                  <a:lnTo>
                    <a:pt x="1207135" y="0"/>
                  </a:lnTo>
                  <a:close/>
                </a:path>
                <a:path w="1294130" h="86995">
                  <a:moveTo>
                    <a:pt x="1207135" y="28956"/>
                  </a:moveTo>
                  <a:lnTo>
                    <a:pt x="0" y="28956"/>
                  </a:lnTo>
                  <a:lnTo>
                    <a:pt x="0" y="57912"/>
                  </a:lnTo>
                  <a:lnTo>
                    <a:pt x="1207135" y="57912"/>
                  </a:lnTo>
                  <a:lnTo>
                    <a:pt x="1207135" y="28956"/>
                  </a:lnTo>
                  <a:close/>
                </a:path>
                <a:path w="1294130" h="86995">
                  <a:moveTo>
                    <a:pt x="1265047" y="28956"/>
                  </a:moveTo>
                  <a:lnTo>
                    <a:pt x="1221613" y="28956"/>
                  </a:lnTo>
                  <a:lnTo>
                    <a:pt x="1221613" y="57912"/>
                  </a:lnTo>
                  <a:lnTo>
                    <a:pt x="1265046" y="57912"/>
                  </a:lnTo>
                  <a:lnTo>
                    <a:pt x="1294002" y="43433"/>
                  </a:lnTo>
                  <a:lnTo>
                    <a:pt x="1265047" y="28956"/>
                  </a:lnTo>
                  <a:close/>
                </a:path>
              </a:pathLst>
            </a:custGeom>
            <a:solidFill>
              <a:srgbClr val="13479C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899285" y="3925315"/>
            <a:ext cx="77851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M</a:t>
            </a:r>
            <a:r>
              <a:rPr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ess</a:t>
            </a:r>
            <a:r>
              <a:rPr sz="1400" b="1" spc="-1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a</a:t>
            </a:r>
            <a:r>
              <a:rPr sz="1400" b="1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g</a:t>
            </a:r>
            <a:r>
              <a:rPr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e</a:t>
            </a:r>
            <a:endParaRPr sz="1400">
              <a:solidFill>
                <a:schemeClr val="tx1">
                  <a:lumMod val="85000"/>
                  <a:lumOff val="1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047238" y="4335017"/>
            <a:ext cx="2735580" cy="373380"/>
          </a:xfrm>
          <a:custGeom>
            <a:avLst/>
            <a:gdLst/>
            <a:ahLst/>
            <a:cxnLst/>
            <a:rect l="l" t="t" r="r" b="b"/>
            <a:pathLst>
              <a:path w="2735579" h="373379">
                <a:moveTo>
                  <a:pt x="46736" y="0"/>
                </a:moveTo>
                <a:lnTo>
                  <a:pt x="64841" y="14668"/>
                </a:lnTo>
                <a:lnTo>
                  <a:pt x="79660" y="54673"/>
                </a:lnTo>
                <a:lnTo>
                  <a:pt x="89669" y="114014"/>
                </a:lnTo>
                <a:lnTo>
                  <a:pt x="93344" y="186689"/>
                </a:lnTo>
                <a:lnTo>
                  <a:pt x="89669" y="259365"/>
                </a:lnTo>
                <a:lnTo>
                  <a:pt x="79660" y="318706"/>
                </a:lnTo>
                <a:lnTo>
                  <a:pt x="64841" y="358711"/>
                </a:lnTo>
                <a:lnTo>
                  <a:pt x="46736" y="373379"/>
                </a:lnTo>
                <a:lnTo>
                  <a:pt x="28557" y="358711"/>
                </a:lnTo>
                <a:lnTo>
                  <a:pt x="13700" y="318706"/>
                </a:lnTo>
                <a:lnTo>
                  <a:pt x="3677" y="259365"/>
                </a:lnTo>
                <a:lnTo>
                  <a:pt x="0" y="186689"/>
                </a:lnTo>
                <a:lnTo>
                  <a:pt x="3677" y="114014"/>
                </a:lnTo>
                <a:lnTo>
                  <a:pt x="13700" y="54673"/>
                </a:lnTo>
                <a:lnTo>
                  <a:pt x="28557" y="14668"/>
                </a:lnTo>
                <a:lnTo>
                  <a:pt x="46736" y="0"/>
                </a:lnTo>
              </a:path>
              <a:path w="2735579" h="373379">
                <a:moveTo>
                  <a:pt x="46736" y="0"/>
                </a:moveTo>
                <a:lnTo>
                  <a:pt x="2688844" y="0"/>
                </a:lnTo>
                <a:lnTo>
                  <a:pt x="2707022" y="14668"/>
                </a:lnTo>
                <a:lnTo>
                  <a:pt x="2721879" y="54673"/>
                </a:lnTo>
                <a:lnTo>
                  <a:pt x="2731902" y="114014"/>
                </a:lnTo>
                <a:lnTo>
                  <a:pt x="2735579" y="186689"/>
                </a:lnTo>
                <a:lnTo>
                  <a:pt x="2731902" y="259365"/>
                </a:lnTo>
                <a:lnTo>
                  <a:pt x="2721879" y="318706"/>
                </a:lnTo>
                <a:lnTo>
                  <a:pt x="2707022" y="358711"/>
                </a:lnTo>
                <a:lnTo>
                  <a:pt x="2688844" y="373379"/>
                </a:lnTo>
                <a:lnTo>
                  <a:pt x="46736" y="373379"/>
                </a:lnTo>
              </a:path>
            </a:pathLst>
          </a:custGeom>
          <a:ln w="28956">
            <a:solidFill>
              <a:srgbClr val="FF36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71265" y="4411217"/>
            <a:ext cx="23495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Publish</a:t>
            </a:r>
            <a:r>
              <a:rPr sz="14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/</a:t>
            </a:r>
            <a:r>
              <a:rPr sz="1400" b="1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Subscribe</a:t>
            </a:r>
            <a:r>
              <a:rPr sz="1400" b="1" spc="-5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Control</a:t>
            </a:r>
            <a:endParaRPr sz="1400">
              <a:solidFill>
                <a:schemeClr val="tx1">
                  <a:lumMod val="85000"/>
                  <a:lumOff val="1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21552" y="4064508"/>
            <a:ext cx="483107" cy="481583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6172327" y="3938142"/>
            <a:ext cx="77851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M</a:t>
            </a:r>
            <a:r>
              <a:rPr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ess</a:t>
            </a:r>
            <a:r>
              <a:rPr sz="1400" b="1" spc="-1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a</a:t>
            </a:r>
            <a:r>
              <a:rPr sz="1400" b="1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g</a:t>
            </a:r>
            <a:r>
              <a:rPr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e</a:t>
            </a:r>
            <a:endParaRPr sz="1400">
              <a:solidFill>
                <a:schemeClr val="tx1">
                  <a:lumMod val="85000"/>
                  <a:lumOff val="1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623047" y="3300984"/>
            <a:ext cx="1275715" cy="350096"/>
          </a:xfrm>
          <a:prstGeom prst="rect">
            <a:avLst/>
          </a:prstGeom>
          <a:solidFill>
            <a:srgbClr val="07400D"/>
          </a:solidFill>
        </p:spPr>
        <p:txBody>
          <a:bodyPr vert="horz" wrap="square" lIns="0" tIns="102870" rIns="0" bIns="0" rtlCol="0">
            <a:spAutoFit/>
          </a:bodyPr>
          <a:lstStyle/>
          <a:p>
            <a:pPr marL="109220">
              <a:lnSpc>
                <a:spcPct val="100000"/>
              </a:lnSpc>
              <a:spcBef>
                <a:spcPts val="810"/>
              </a:spcBef>
            </a:pPr>
            <a:r>
              <a:rPr sz="1600" b="1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Subscriber</a:t>
            </a:r>
            <a:endParaRPr sz="1600">
              <a:solidFill>
                <a:schemeClr val="tx1">
                  <a:lumMod val="85000"/>
                  <a:lumOff val="1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23047" y="4305300"/>
            <a:ext cx="1275715" cy="349455"/>
          </a:xfrm>
          <a:prstGeom prst="rect">
            <a:avLst/>
          </a:prstGeom>
          <a:solidFill>
            <a:srgbClr val="07400D"/>
          </a:solidFill>
        </p:spPr>
        <p:txBody>
          <a:bodyPr vert="horz" wrap="square" lIns="0" tIns="102235" rIns="0" bIns="0" rtlCol="0">
            <a:spAutoFit/>
          </a:bodyPr>
          <a:lstStyle/>
          <a:p>
            <a:pPr marL="109220">
              <a:lnSpc>
                <a:spcPct val="100000"/>
              </a:lnSpc>
              <a:spcBef>
                <a:spcPts val="805"/>
              </a:spcBef>
            </a:pPr>
            <a:r>
              <a:rPr sz="1600" b="1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Subscriber</a:t>
            </a:r>
            <a:endParaRPr sz="1600">
              <a:solidFill>
                <a:schemeClr val="tx1">
                  <a:lumMod val="85000"/>
                  <a:lumOff val="1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623047" y="5309615"/>
            <a:ext cx="1275715" cy="349455"/>
          </a:xfrm>
          <a:prstGeom prst="rect">
            <a:avLst/>
          </a:prstGeom>
          <a:solidFill>
            <a:srgbClr val="07400D"/>
          </a:solidFill>
        </p:spPr>
        <p:txBody>
          <a:bodyPr vert="horz" wrap="square" lIns="0" tIns="102235" rIns="0" bIns="0" rtlCol="0">
            <a:spAutoFit/>
          </a:bodyPr>
          <a:lstStyle/>
          <a:p>
            <a:pPr marL="109220">
              <a:lnSpc>
                <a:spcPct val="100000"/>
              </a:lnSpc>
              <a:spcBef>
                <a:spcPts val="805"/>
              </a:spcBef>
            </a:pPr>
            <a:r>
              <a:rPr sz="1600" b="1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Subscriber</a:t>
            </a:r>
            <a:endParaRPr sz="1600">
              <a:solidFill>
                <a:schemeClr val="tx1">
                  <a:lumMod val="85000"/>
                  <a:lumOff val="1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782691" y="3486911"/>
            <a:ext cx="1842135" cy="2094864"/>
          </a:xfrm>
          <a:custGeom>
            <a:avLst/>
            <a:gdLst/>
            <a:ahLst/>
            <a:cxnLst/>
            <a:rect l="l" t="t" r="r" b="b"/>
            <a:pathLst>
              <a:path w="1842134" h="2094864">
                <a:moveTo>
                  <a:pt x="1813394" y="1074420"/>
                </a:moveTo>
                <a:lnTo>
                  <a:pt x="1769364" y="1074420"/>
                </a:lnTo>
                <a:lnTo>
                  <a:pt x="1754835" y="1074420"/>
                </a:lnTo>
                <a:lnTo>
                  <a:pt x="1754632" y="1103249"/>
                </a:lnTo>
                <a:lnTo>
                  <a:pt x="1813394" y="1074420"/>
                </a:lnTo>
                <a:close/>
              </a:path>
              <a:path w="1842134" h="2094864">
                <a:moveTo>
                  <a:pt x="1841881" y="1060450"/>
                </a:moveTo>
                <a:lnTo>
                  <a:pt x="1755267" y="1016381"/>
                </a:lnTo>
                <a:lnTo>
                  <a:pt x="1755051" y="1045375"/>
                </a:lnTo>
                <a:lnTo>
                  <a:pt x="1626997" y="1044498"/>
                </a:lnTo>
                <a:lnTo>
                  <a:pt x="1626997" y="57912"/>
                </a:lnTo>
                <a:lnTo>
                  <a:pt x="1754251" y="57912"/>
                </a:lnTo>
                <a:lnTo>
                  <a:pt x="1754251" y="86868"/>
                </a:lnTo>
                <a:lnTo>
                  <a:pt x="1812163" y="57912"/>
                </a:lnTo>
                <a:lnTo>
                  <a:pt x="1841119" y="43446"/>
                </a:lnTo>
                <a:lnTo>
                  <a:pt x="1812150" y="28956"/>
                </a:lnTo>
                <a:lnTo>
                  <a:pt x="1754251" y="0"/>
                </a:lnTo>
                <a:lnTo>
                  <a:pt x="1754251" y="28956"/>
                </a:lnTo>
                <a:lnTo>
                  <a:pt x="1598041" y="28956"/>
                </a:lnTo>
                <a:lnTo>
                  <a:pt x="1598041" y="1044295"/>
                </a:lnTo>
                <a:lnTo>
                  <a:pt x="254" y="1033272"/>
                </a:lnTo>
                <a:lnTo>
                  <a:pt x="0" y="1062228"/>
                </a:lnTo>
                <a:lnTo>
                  <a:pt x="1598041" y="1073251"/>
                </a:lnTo>
                <a:lnTo>
                  <a:pt x="1598041" y="2065655"/>
                </a:lnTo>
                <a:lnTo>
                  <a:pt x="1754251" y="2065655"/>
                </a:lnTo>
                <a:lnTo>
                  <a:pt x="1754251" y="2094611"/>
                </a:lnTo>
                <a:lnTo>
                  <a:pt x="1812163" y="2065655"/>
                </a:lnTo>
                <a:lnTo>
                  <a:pt x="1841119" y="2051177"/>
                </a:lnTo>
                <a:lnTo>
                  <a:pt x="1812163" y="2036699"/>
                </a:lnTo>
                <a:lnTo>
                  <a:pt x="1754251" y="2007743"/>
                </a:lnTo>
                <a:lnTo>
                  <a:pt x="1754251" y="2036699"/>
                </a:lnTo>
                <a:lnTo>
                  <a:pt x="1626997" y="2036699"/>
                </a:lnTo>
                <a:lnTo>
                  <a:pt x="1626997" y="1073454"/>
                </a:lnTo>
                <a:lnTo>
                  <a:pt x="1754835" y="1074331"/>
                </a:lnTo>
                <a:lnTo>
                  <a:pt x="1769364" y="1074420"/>
                </a:lnTo>
                <a:lnTo>
                  <a:pt x="1813598" y="1074331"/>
                </a:lnTo>
                <a:lnTo>
                  <a:pt x="1841881" y="1060450"/>
                </a:lnTo>
                <a:close/>
              </a:path>
            </a:pathLst>
          </a:custGeom>
          <a:solidFill>
            <a:srgbClr val="13479C"/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8DF7CE6-FFC8-852B-9254-0748FDE5EDDB}"/>
              </a:ext>
            </a:extLst>
          </p:cNvPr>
          <p:cNvSpPr txBox="1"/>
          <p:nvPr/>
        </p:nvSpPr>
        <p:spPr>
          <a:xfrm>
            <a:off x="990600" y="565088"/>
            <a:ext cx="81603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MODELOS</a:t>
            </a:r>
            <a:r>
              <a:rPr lang="pt-BR" sz="2800" b="1" spc="-15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800" b="1" spc="-7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</a:t>
            </a:r>
            <a:r>
              <a:rPr lang="pt-BR" sz="2800" b="1" spc="-155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TRANSMISSÃO</a:t>
            </a:r>
            <a:r>
              <a:rPr lang="pt-BR" sz="2800" b="1" spc="-1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800" b="1" spc="-5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lang="pt-BR" sz="2800" b="1" spc="-1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DADOS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1143000" y="1600200"/>
            <a:ext cx="10269855" cy="337656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590"/>
              </a:spcBef>
            </a:pPr>
            <a:r>
              <a:rPr sz="2400" b="1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Em</a:t>
            </a:r>
            <a:r>
              <a:rPr sz="2400" b="1" spc="-1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um</a:t>
            </a:r>
            <a:r>
              <a:rPr sz="2400" b="1" spc="-2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projeto</a:t>
            </a:r>
            <a:r>
              <a:rPr sz="2400" b="1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de</a:t>
            </a:r>
            <a:r>
              <a:rPr sz="2400" b="1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IoT</a:t>
            </a:r>
            <a:r>
              <a:rPr sz="2400" b="1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temos:</a:t>
            </a:r>
            <a:endParaRPr sz="2400" dirty="0">
              <a:solidFill>
                <a:schemeClr val="tx1">
                  <a:lumMod val="85000"/>
                  <a:lumOff val="15000"/>
                </a:schemeClr>
              </a:solidFill>
              <a:latin typeface="Arial"/>
              <a:cs typeface="Arial"/>
            </a:endParaRPr>
          </a:p>
          <a:p>
            <a:pPr marL="412115" marR="90805" indent="-228600" algn="just">
              <a:lnSpc>
                <a:spcPct val="100000"/>
              </a:lnSpc>
              <a:spcBef>
                <a:spcPts val="490"/>
              </a:spcBef>
              <a:buClr>
                <a:srgbClr val="FFFFFF"/>
              </a:buClr>
              <a:buSzPct val="43750"/>
              <a:buFont typeface="Wingdings"/>
              <a:buChar char=""/>
              <a:tabLst>
                <a:tab pos="412750" algn="l"/>
              </a:tabLst>
            </a:pPr>
            <a:r>
              <a:rPr sz="2400" b="1" spc="-5" dirty="0">
                <a:solidFill>
                  <a:srgbClr val="FF0000"/>
                </a:solidFill>
                <a:highlight>
                  <a:srgbClr val="FFFF00"/>
                </a:highlight>
                <a:latin typeface="Arial"/>
                <a:cs typeface="Arial"/>
              </a:rPr>
              <a:t>Um</a:t>
            </a:r>
            <a:r>
              <a:rPr sz="2400" b="1" dirty="0">
                <a:solidFill>
                  <a:srgbClr val="FF0000"/>
                </a:solidFill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highlight>
                  <a:srgbClr val="FFFF00"/>
                </a:highlight>
                <a:latin typeface="Arial"/>
                <a:cs typeface="Arial"/>
              </a:rPr>
              <a:t>broker:</a:t>
            </a:r>
            <a:r>
              <a:rPr sz="2400" b="1" dirty="0">
                <a:solidFill>
                  <a:srgbClr val="FF0000"/>
                </a:solidFill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pode ser</a:t>
            </a:r>
            <a:r>
              <a:rPr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uma</a:t>
            </a:r>
            <a:r>
              <a:rPr sz="2400" b="1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função</a:t>
            </a:r>
            <a:r>
              <a:rPr sz="2400" b="1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do</a:t>
            </a:r>
            <a:r>
              <a:rPr sz="2400" b="1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gateway</a:t>
            </a:r>
            <a:r>
              <a:rPr sz="2400" b="1" spc="-2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local</a:t>
            </a:r>
            <a:r>
              <a:rPr sz="2400" b="1" spc="-2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ou</a:t>
            </a:r>
            <a:r>
              <a:rPr sz="2400" b="1" spc="-2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que</a:t>
            </a:r>
            <a:r>
              <a:rPr sz="2400" b="1" spc="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esteja</a:t>
            </a:r>
            <a:r>
              <a:rPr sz="2400" b="1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na </a:t>
            </a:r>
            <a:r>
              <a:rPr sz="2400" b="1" spc="-65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nuvem.</a:t>
            </a:r>
            <a:r>
              <a:rPr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Recebe</a:t>
            </a:r>
            <a:r>
              <a:rPr sz="2400" b="1" spc="1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informações </a:t>
            </a:r>
            <a:r>
              <a:rPr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dos</a:t>
            </a:r>
            <a:r>
              <a:rPr sz="2400" b="1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clientes</a:t>
            </a:r>
            <a:r>
              <a:rPr sz="2400" b="1" spc="-2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e repassa</a:t>
            </a:r>
            <a:r>
              <a:rPr sz="2400" b="1" spc="1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para</a:t>
            </a:r>
            <a:r>
              <a:rPr sz="2400" b="1" spc="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frente</a:t>
            </a:r>
            <a:r>
              <a:rPr sz="2400" b="1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ou </a:t>
            </a:r>
            <a:r>
              <a:rPr sz="2400" b="1" spc="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pode</a:t>
            </a:r>
            <a:r>
              <a:rPr sz="2400" b="1" spc="-1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processar</a:t>
            </a:r>
            <a:r>
              <a:rPr sz="2400" b="1" spc="1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também</a:t>
            </a:r>
            <a:endParaRPr sz="2400" dirty="0">
              <a:solidFill>
                <a:schemeClr val="tx1">
                  <a:lumMod val="85000"/>
                  <a:lumOff val="15000"/>
                </a:schemeClr>
              </a:solidFill>
              <a:latin typeface="Arial"/>
              <a:cs typeface="Arial"/>
            </a:endParaRPr>
          </a:p>
          <a:p>
            <a:pPr marL="412115" indent="-229235" algn="just">
              <a:lnSpc>
                <a:spcPct val="100000"/>
              </a:lnSpc>
              <a:spcBef>
                <a:spcPts val="509"/>
              </a:spcBef>
              <a:buClr>
                <a:srgbClr val="FFFFFF"/>
              </a:buClr>
              <a:buSzPct val="43750"/>
              <a:buFont typeface="Wingdings"/>
              <a:buChar char=""/>
              <a:tabLst>
                <a:tab pos="412750" algn="l"/>
              </a:tabLst>
            </a:pPr>
            <a:r>
              <a:rPr sz="2400" b="1" spc="-5" dirty="0">
                <a:solidFill>
                  <a:srgbClr val="FF0000"/>
                </a:solidFill>
                <a:highlight>
                  <a:srgbClr val="FFFF00"/>
                </a:highlight>
                <a:latin typeface="Arial"/>
                <a:cs typeface="Arial"/>
              </a:rPr>
              <a:t>Publisher:</a:t>
            </a:r>
            <a:r>
              <a:rPr sz="2400" b="1" spc="-30" dirty="0">
                <a:solidFill>
                  <a:srgbClr val="FF0000"/>
                </a:solidFill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coisas</a:t>
            </a:r>
            <a:r>
              <a:rPr sz="2400" b="1" spc="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que</a:t>
            </a:r>
            <a:r>
              <a:rPr sz="2400" b="1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se</a:t>
            </a:r>
            <a:r>
              <a:rPr sz="2400" b="1" spc="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conectam</a:t>
            </a:r>
            <a:r>
              <a:rPr sz="2400" b="1" spc="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ao</a:t>
            </a:r>
            <a:r>
              <a:rPr sz="2400" b="1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broker</a:t>
            </a:r>
            <a:r>
              <a:rPr sz="2400" b="1" spc="1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para</a:t>
            </a:r>
            <a:r>
              <a:rPr sz="2400" b="1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o</a:t>
            </a:r>
            <a:r>
              <a:rPr sz="2400" b="1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envio</a:t>
            </a:r>
            <a:r>
              <a:rPr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de dados</a:t>
            </a:r>
            <a:endParaRPr sz="2400" dirty="0">
              <a:solidFill>
                <a:schemeClr val="tx1">
                  <a:lumMod val="85000"/>
                  <a:lumOff val="15000"/>
                </a:schemeClr>
              </a:solidFill>
              <a:latin typeface="Arial"/>
              <a:cs typeface="Arial"/>
            </a:endParaRPr>
          </a:p>
          <a:p>
            <a:pPr marL="412115" marR="2494280" indent="-228600" algn="just">
              <a:lnSpc>
                <a:spcPct val="100000"/>
              </a:lnSpc>
              <a:spcBef>
                <a:spcPts val="1714"/>
              </a:spcBef>
              <a:buClr>
                <a:srgbClr val="FFFFFF"/>
              </a:buClr>
              <a:buSzPct val="43750"/>
              <a:buFont typeface="Wingdings"/>
              <a:buChar char=""/>
              <a:tabLst>
                <a:tab pos="412750" algn="l"/>
              </a:tabLst>
            </a:pPr>
            <a:r>
              <a:rPr sz="2400" b="1" spc="-5" dirty="0">
                <a:solidFill>
                  <a:srgbClr val="FF0000"/>
                </a:solidFill>
                <a:highlight>
                  <a:srgbClr val="FFFF00"/>
                </a:highlight>
                <a:latin typeface="Arial"/>
                <a:cs typeface="Arial"/>
              </a:rPr>
              <a:t>Subscriber: </a:t>
            </a:r>
            <a:r>
              <a:rPr sz="2400" b="1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dispositivos, aplicativos, </a:t>
            </a:r>
            <a:r>
              <a:rPr sz="2400" b="1" spc="-5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serviços</a:t>
            </a:r>
            <a:r>
              <a:rPr sz="2400" b="1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que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400" b="1" spc="-5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querem</a:t>
            </a:r>
            <a:r>
              <a:rPr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algum</a:t>
            </a:r>
            <a:r>
              <a:rPr sz="2400" b="1" spc="-2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conjunto</a:t>
            </a:r>
            <a:r>
              <a:rPr sz="2400" b="1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de</a:t>
            </a:r>
            <a:r>
              <a:rPr sz="2400" b="1" spc="-1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dados.</a:t>
            </a:r>
            <a:r>
              <a:rPr sz="2400" b="1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lang="pt-BR" sz="2400" b="1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Se</a:t>
            </a:r>
            <a:r>
              <a:rPr lang="pt-BR" sz="2400" b="1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lang="pt-BR" sz="2400" b="1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conectam</a:t>
            </a:r>
            <a:r>
              <a:rPr lang="pt-BR" sz="2400" b="1" spc="1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ao </a:t>
            </a:r>
            <a:r>
              <a:rPr lang="pt-BR" sz="2400" b="1" spc="-65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lang="pt-BR" sz="2400" b="1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broker</a:t>
            </a:r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lang="pt-BR" sz="2400" b="1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para</a:t>
            </a:r>
            <a:r>
              <a:rPr lang="pt-BR" sz="2400" b="1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lang="pt-BR" sz="2400" b="1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serem</a:t>
            </a:r>
            <a:r>
              <a:rPr lang="pt-BR" sz="2400" b="1" spc="1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informados</a:t>
            </a:r>
            <a:r>
              <a:rPr lang="pt-BR" sz="2400" b="1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de</a:t>
            </a:r>
            <a:r>
              <a:rPr lang="pt-BR" sz="2400" b="1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lang="pt-BR" sz="2400" b="1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novos</a:t>
            </a:r>
            <a:r>
              <a:rPr lang="pt-BR" sz="2400" b="1" spc="-1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lang="pt-BR" sz="2400" b="1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dados</a:t>
            </a:r>
            <a:endParaRPr lang="pt-BR" sz="2400" dirty="0">
              <a:solidFill>
                <a:schemeClr val="tx1">
                  <a:lumMod val="85000"/>
                  <a:lumOff val="15000"/>
                </a:schemeClr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060500" y="1314069"/>
            <a:ext cx="9443720" cy="35932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5425" marR="323850" indent="-213360" algn="just">
              <a:lnSpc>
                <a:spcPct val="100000"/>
              </a:lnSpc>
              <a:spcBef>
                <a:spcPts val="100"/>
              </a:spcBef>
              <a:buSzPct val="45833"/>
              <a:buFont typeface="Arial MT"/>
              <a:buChar char="●"/>
              <a:tabLst>
                <a:tab pos="225425" algn="l"/>
                <a:tab pos="226060" algn="l"/>
              </a:tabLst>
            </a:pPr>
            <a:r>
              <a:rPr sz="2400" b="1" dirty="0">
                <a:latin typeface="Arial"/>
                <a:cs typeface="Arial"/>
              </a:rPr>
              <a:t>O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i="1" spc="-10" dirty="0">
                <a:solidFill>
                  <a:srgbClr val="FF0000"/>
                </a:solidFill>
                <a:latin typeface="Arial"/>
                <a:cs typeface="Arial"/>
              </a:rPr>
              <a:t>MQTT</a:t>
            </a:r>
            <a:r>
              <a:rPr sz="2400" b="1" i="1" spc="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(Message</a:t>
            </a:r>
            <a:r>
              <a:rPr sz="2400" b="1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Queuing</a:t>
            </a:r>
            <a:r>
              <a:rPr sz="24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Telemetry</a:t>
            </a:r>
            <a:r>
              <a:rPr sz="2400" b="1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Transport</a:t>
            </a:r>
            <a:r>
              <a:rPr sz="2400" b="1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Protocol)</a:t>
            </a:r>
            <a:r>
              <a:rPr sz="2400" b="1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foi </a:t>
            </a:r>
            <a:r>
              <a:rPr sz="2400" b="1" spc="-65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Inventado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e</a:t>
            </a:r>
            <a:r>
              <a:rPr sz="2400" b="1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desenvolvido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pela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IBM nos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anos 90</a:t>
            </a:r>
            <a:endParaRPr sz="2400" dirty="0">
              <a:latin typeface="Arial"/>
              <a:cs typeface="Arial"/>
            </a:endParaRPr>
          </a:p>
          <a:p>
            <a:pPr marL="225425" marR="862330" indent="-213360" algn="just">
              <a:lnSpc>
                <a:spcPct val="100000"/>
              </a:lnSpc>
              <a:spcBef>
                <a:spcPts val="495"/>
              </a:spcBef>
              <a:buSzPct val="45833"/>
              <a:buFont typeface="Arial MT"/>
              <a:buChar char="●"/>
              <a:tabLst>
                <a:tab pos="225425" algn="l"/>
                <a:tab pos="226060" algn="l"/>
              </a:tabLst>
            </a:pPr>
            <a:r>
              <a:rPr sz="2400" b="1" spc="-5" dirty="0">
                <a:latin typeface="Arial"/>
                <a:cs typeface="Arial"/>
              </a:rPr>
              <a:t>Protocolo </a:t>
            </a:r>
            <a:r>
              <a:rPr sz="2400" b="1" dirty="0">
                <a:latin typeface="Arial"/>
                <a:cs typeface="Arial"/>
              </a:rPr>
              <a:t>de</a:t>
            </a:r>
            <a:r>
              <a:rPr sz="2400" b="1" spc="1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comunicação</a:t>
            </a:r>
            <a:r>
              <a:rPr sz="2400" b="1" spc="1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assíncrona</a:t>
            </a:r>
            <a:r>
              <a:rPr sz="2400" b="1" spc="2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entre</a:t>
            </a:r>
            <a:r>
              <a:rPr sz="2400" b="1" spc="1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as</a:t>
            </a:r>
            <a:r>
              <a:rPr sz="2400" b="1" spc="1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entidades </a:t>
            </a:r>
            <a:r>
              <a:rPr sz="2400" b="1" spc="-65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comunicantes</a:t>
            </a:r>
            <a:endParaRPr sz="2400" dirty="0">
              <a:latin typeface="Arial"/>
              <a:cs typeface="Arial"/>
            </a:endParaRPr>
          </a:p>
          <a:p>
            <a:pPr marL="441959" lvl="1" indent="-215265" algn="just">
              <a:lnSpc>
                <a:spcPct val="100000"/>
              </a:lnSpc>
              <a:spcBef>
                <a:spcPts val="505"/>
              </a:spcBef>
              <a:buSzPct val="45833"/>
              <a:buFont typeface="Arial MT"/>
              <a:buChar char="●"/>
              <a:tabLst>
                <a:tab pos="441959" algn="l"/>
                <a:tab pos="442595" algn="l"/>
              </a:tabLst>
            </a:pPr>
            <a:r>
              <a:rPr sz="2400" b="1" dirty="0">
                <a:latin typeface="Arial"/>
                <a:cs typeface="Arial"/>
              </a:rPr>
              <a:t>Isso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desacopla</a:t>
            </a:r>
            <a:r>
              <a:rPr sz="2400" b="1" spc="2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o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emissor/receptor</a:t>
            </a:r>
            <a:r>
              <a:rPr sz="2400" b="1" spc="1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tanto no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espaço</a:t>
            </a:r>
            <a:r>
              <a:rPr sz="2400" b="1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quanto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no</a:t>
            </a:r>
            <a:endParaRPr sz="2400" dirty="0">
              <a:latin typeface="Arial"/>
              <a:cs typeface="Arial"/>
            </a:endParaRPr>
          </a:p>
          <a:p>
            <a:pPr marL="441959" algn="just">
              <a:lnSpc>
                <a:spcPct val="100000"/>
              </a:lnSpc>
            </a:pPr>
            <a:r>
              <a:rPr sz="2400" b="1" dirty="0">
                <a:latin typeface="Arial"/>
                <a:cs typeface="Arial"/>
              </a:rPr>
              <a:t>tempo,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sendo assim escalável</a:t>
            </a:r>
            <a:endParaRPr sz="2400" dirty="0">
              <a:latin typeface="Arial"/>
              <a:cs typeface="Arial"/>
            </a:endParaRPr>
          </a:p>
          <a:p>
            <a:pPr marL="441959" lvl="1" indent="-215265" algn="just">
              <a:lnSpc>
                <a:spcPct val="100000"/>
              </a:lnSpc>
              <a:spcBef>
                <a:spcPts val="505"/>
              </a:spcBef>
              <a:buSzPct val="45833"/>
              <a:buFont typeface="Arial MT"/>
              <a:buChar char="●"/>
              <a:tabLst>
                <a:tab pos="441959" algn="l"/>
                <a:tab pos="442595" algn="l"/>
              </a:tabLst>
            </a:pPr>
            <a:r>
              <a:rPr sz="2400" b="1" spc="-5" dirty="0">
                <a:latin typeface="Arial"/>
                <a:cs typeface="Arial"/>
              </a:rPr>
              <a:t>Usa</a:t>
            </a:r>
            <a:r>
              <a:rPr sz="2400" b="1" spc="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o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modelo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publish/subscribe</a:t>
            </a:r>
            <a:endParaRPr lang="pt-BR" sz="2400" b="1" spc="-5" dirty="0">
              <a:latin typeface="Arial"/>
              <a:cs typeface="Arial"/>
            </a:endParaRPr>
          </a:p>
          <a:p>
            <a:pPr marL="441959" lvl="1" indent="-215265" algn="just">
              <a:lnSpc>
                <a:spcPct val="100000"/>
              </a:lnSpc>
              <a:spcBef>
                <a:spcPts val="505"/>
              </a:spcBef>
              <a:buSzPct val="45833"/>
              <a:buFont typeface="Arial MT"/>
              <a:buChar char="●"/>
              <a:tabLst>
                <a:tab pos="441959" algn="l"/>
                <a:tab pos="442595" algn="l"/>
              </a:tabLst>
            </a:pPr>
            <a:r>
              <a:rPr lang="pt-BR" sz="2400" b="1" spc="-5" dirty="0">
                <a:latin typeface="Arial"/>
                <a:cs typeface="Arial"/>
              </a:rPr>
              <a:t>Transferência de comunicação leve e rápida sem necessidade de fazer requisição.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7" name="Picture 2" descr="Automação com Broker MQTT e Raspberry Pi - Blog Eletrogate">
            <a:extLst>
              <a:ext uri="{FF2B5EF4-FFF2-40B4-BE49-F238E27FC236}">
                <a16:creationId xmlns:a16="http://schemas.microsoft.com/office/drawing/2014/main" id="{8B2E3448-C3F1-5F7E-8A1E-C5A1F4CA0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57200"/>
            <a:ext cx="1524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2720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84847" y="1558838"/>
            <a:ext cx="10060305" cy="19877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360680" algn="just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SzPct val="45833"/>
              <a:tabLst>
                <a:tab pos="225425" algn="l"/>
                <a:tab pos="226060" algn="l"/>
              </a:tabLst>
            </a:pPr>
            <a:r>
              <a:rPr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MQTT</a:t>
            </a:r>
            <a:r>
              <a:rPr sz="2400" spc="-2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é</a:t>
            </a:r>
            <a:r>
              <a:rPr sz="2400" spc="-1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leve</a:t>
            </a:r>
            <a:r>
              <a:rPr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permite</a:t>
            </a:r>
            <a:r>
              <a:rPr sz="24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ser</a:t>
            </a:r>
            <a:r>
              <a:rPr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usado com </a:t>
            </a:r>
            <a:r>
              <a:rPr sz="24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rede e</a:t>
            </a:r>
            <a:r>
              <a:rPr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hardware</a:t>
            </a:r>
            <a:r>
              <a:rPr sz="2400" spc="-3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com baixa </a:t>
            </a:r>
            <a:r>
              <a:rPr sz="2400" spc="-65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capacidade</a:t>
            </a:r>
            <a:r>
              <a:rPr sz="2400" spc="1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de</a:t>
            </a:r>
            <a:r>
              <a:rPr sz="2400" spc="-1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transmissão</a:t>
            </a:r>
            <a:r>
              <a:rPr sz="2400" spc="1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e</a:t>
            </a:r>
            <a:r>
              <a:rPr sz="2400" spc="-1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comunicação,</a:t>
            </a:r>
            <a:r>
              <a:rPr sz="2400" spc="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respectivamente</a:t>
            </a:r>
            <a:endParaRPr sz="2400" dirty="0">
              <a:solidFill>
                <a:schemeClr val="tx1">
                  <a:lumMod val="95000"/>
                  <a:lumOff val="5000"/>
                </a:schemeClr>
              </a:solidFill>
              <a:latin typeface="Arial"/>
              <a:cs typeface="Arial"/>
            </a:endParaRPr>
          </a:p>
          <a:p>
            <a:pPr marL="12065" algn="just">
              <a:lnSpc>
                <a:spcPct val="100000"/>
              </a:lnSpc>
              <a:spcBef>
                <a:spcPts val="490"/>
              </a:spcBef>
              <a:buSzPct val="45833"/>
              <a:tabLst>
                <a:tab pos="225425" algn="l"/>
                <a:tab pos="226060" algn="l"/>
              </a:tabLst>
            </a:pPr>
            <a:r>
              <a:rPr sz="24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Suporta</a:t>
            </a:r>
            <a:r>
              <a:rPr sz="2400" spc="1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diversos</a:t>
            </a:r>
            <a:r>
              <a:rPr sz="2400" spc="2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cenários</a:t>
            </a:r>
            <a:r>
              <a:rPr sz="2400" spc="1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de</a:t>
            </a:r>
            <a:r>
              <a:rPr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aplicações</a:t>
            </a:r>
            <a:r>
              <a:rPr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para</a:t>
            </a:r>
            <a:r>
              <a:rPr sz="2400" spc="1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mobile</a:t>
            </a:r>
            <a:r>
              <a:rPr sz="24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e</a:t>
            </a:r>
            <a:r>
              <a:rPr sz="2400" spc="1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sz="2400" spc="-5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serviços</a:t>
            </a:r>
            <a:r>
              <a:rPr sz="2400" spc="2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IoT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Arial"/>
              <a:cs typeface="Arial"/>
            </a:endParaRPr>
          </a:p>
          <a:p>
            <a:pPr marL="12065" algn="just">
              <a:lnSpc>
                <a:spcPct val="100000"/>
              </a:lnSpc>
              <a:spcBef>
                <a:spcPts val="490"/>
              </a:spcBef>
              <a:buSzPct val="45833"/>
              <a:tabLst>
                <a:tab pos="225425" algn="l"/>
                <a:tab pos="226060" algn="l"/>
              </a:tabLst>
            </a:pPr>
            <a:r>
              <a:rPr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O</a:t>
            </a:r>
            <a:r>
              <a:rPr sz="24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MQTT</a:t>
            </a:r>
            <a:r>
              <a:rPr sz="24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define</a:t>
            </a:r>
            <a:r>
              <a:rPr sz="2400" spc="-1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dois</a:t>
            </a:r>
            <a:r>
              <a:rPr sz="2400" spc="-1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tipos</a:t>
            </a:r>
            <a:r>
              <a:rPr sz="2400" spc="-3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de</a:t>
            </a:r>
            <a:r>
              <a:rPr sz="24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entidades</a:t>
            </a:r>
            <a:r>
              <a:rPr sz="2400" spc="-1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na</a:t>
            </a:r>
            <a:r>
              <a:rPr sz="24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rede: </a:t>
            </a:r>
            <a:r>
              <a:rPr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um</a:t>
            </a:r>
            <a:r>
              <a:rPr sz="24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broker</a:t>
            </a:r>
            <a:r>
              <a:rPr sz="24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e um </a:t>
            </a:r>
            <a:r>
              <a:rPr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cliente</a:t>
            </a: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e utiliza do protocolo TCP para transmissão de dados.</a:t>
            </a:r>
            <a:endParaRPr sz="2400" dirty="0">
              <a:solidFill>
                <a:schemeClr val="tx1">
                  <a:lumMod val="95000"/>
                  <a:lumOff val="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7" name="Picture 2" descr="Automação com Broker MQTT e Raspberry Pi - Blog Eletrogate">
            <a:extLst>
              <a:ext uri="{FF2B5EF4-FFF2-40B4-BE49-F238E27FC236}">
                <a16:creationId xmlns:a16="http://schemas.microsoft.com/office/drawing/2014/main" id="{FC10016D-5B0C-6527-454F-8179952A5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685800"/>
            <a:ext cx="1524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QTT Broadcasting — istSOS 2.4.0-RC4 documentation">
            <a:extLst>
              <a:ext uri="{FF2B5EF4-FFF2-40B4-BE49-F238E27FC236}">
                <a16:creationId xmlns:a16="http://schemas.microsoft.com/office/drawing/2014/main" id="{A0366578-1F58-4F36-9FC4-2A325BCB8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052" y="3657600"/>
            <a:ext cx="5562600" cy="2851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9" name="Rectangle 819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4"/>
          <p:cNvSpPr txBox="1"/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0033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kern="1200" spc="-5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ESTRUTURA DE UM PROJETO PARA IOT</a:t>
            </a:r>
            <a:endParaRPr lang="en-US" sz="5200" kern="12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194" name="Picture 2" descr="-Diagrama de blocos geral IoT para o segundo projeto.">
            <a:extLst>
              <a:ext uri="{FF2B5EF4-FFF2-40B4-BE49-F238E27FC236}">
                <a16:creationId xmlns:a16="http://schemas.microsoft.com/office/drawing/2014/main" id="{73B3DD66-597C-C65B-6697-DE4BE4F8B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21807" y="1845426"/>
            <a:ext cx="8945332" cy="445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99001-C642-AFA7-DEDF-A32348F9A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aixaDeTexto 58">
            <a:extLst>
              <a:ext uri="{FF2B5EF4-FFF2-40B4-BE49-F238E27FC236}">
                <a16:creationId xmlns:a16="http://schemas.microsoft.com/office/drawing/2014/main" id="{92866442-8742-3B4E-C6DC-B3C41478823C}"/>
              </a:ext>
            </a:extLst>
          </p:cNvPr>
          <p:cNvSpPr txBox="1"/>
          <p:nvPr/>
        </p:nvSpPr>
        <p:spPr>
          <a:xfrm>
            <a:off x="647700" y="304800"/>
            <a:ext cx="108966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Tecnologias que permitiu o surgimento?</a:t>
            </a:r>
          </a:p>
          <a:p>
            <a:pPr algn="just"/>
            <a:br>
              <a:rPr lang="pt-BR" sz="3200" dirty="0">
                <a:solidFill>
                  <a:srgbClr val="FF0000"/>
                </a:solidFill>
                <a:latin typeface="Arial Rounded MT Bold" panose="020F0704030504030204" pitchFamily="34" charset="0"/>
              </a:rPr>
            </a:br>
            <a:r>
              <a:rPr lang="pt-BR" sz="2800" b="1" dirty="0"/>
              <a:t>RFID</a:t>
            </a:r>
            <a:r>
              <a:rPr lang="pt-BR" sz="2800" dirty="0"/>
              <a:t>: Identificação de objetos via rádio.</a:t>
            </a:r>
          </a:p>
          <a:p>
            <a:pPr algn="just"/>
            <a:r>
              <a:rPr lang="pt-BR" sz="2800" b="1" dirty="0"/>
              <a:t>Sensores de baixo custo</a:t>
            </a:r>
            <a:r>
              <a:rPr lang="pt-BR" sz="2800" dirty="0"/>
              <a:t>: Pequenos, baratos e com baixo consumo energético.</a:t>
            </a:r>
          </a:p>
          <a:p>
            <a:pPr algn="just"/>
            <a:r>
              <a:rPr lang="pt-BR" sz="2800" b="1" dirty="0"/>
              <a:t>Internet e IPv6</a:t>
            </a:r>
            <a:r>
              <a:rPr lang="pt-BR" sz="2800" dirty="0"/>
              <a:t>: Expansão da internet e da capacidade de endereçamento de dispositivos.</a:t>
            </a:r>
          </a:p>
          <a:p>
            <a:pPr algn="just"/>
            <a:r>
              <a:rPr lang="pt-BR" sz="2800" b="1" dirty="0"/>
              <a:t>Computação em nuvem</a:t>
            </a:r>
            <a:r>
              <a:rPr lang="pt-BR" sz="2800" dirty="0"/>
              <a:t>: Armazenamento e processamento remoto de dados.</a:t>
            </a:r>
          </a:p>
          <a:p>
            <a:pPr algn="just"/>
            <a:r>
              <a:rPr lang="pt-BR" sz="2800" b="1" dirty="0"/>
              <a:t>Redes sem fio (Wi-Fi, Bluetooth, </a:t>
            </a:r>
            <a:r>
              <a:rPr lang="pt-BR" sz="2800" b="1" dirty="0" err="1"/>
              <a:t>Zigbee</a:t>
            </a:r>
            <a:r>
              <a:rPr lang="pt-BR" sz="2800" b="1" dirty="0"/>
              <a:t>, etc.)</a:t>
            </a:r>
            <a:r>
              <a:rPr lang="pt-BR" sz="2800" dirty="0"/>
              <a:t>: Facilitam a comunicação entre dispositivos.</a:t>
            </a:r>
          </a:p>
          <a:p>
            <a:pPr algn="just"/>
            <a:r>
              <a:rPr lang="pt-BR" sz="2800" b="1" dirty="0"/>
              <a:t>Microcontroladores e placas como Arduino e </a:t>
            </a:r>
            <a:r>
              <a:rPr lang="pt-BR" sz="2800" b="1" dirty="0" err="1"/>
              <a:t>Raspberry</a:t>
            </a:r>
            <a:r>
              <a:rPr lang="pt-BR" sz="2800" b="1" dirty="0"/>
              <a:t> Pi</a:t>
            </a:r>
            <a:r>
              <a:rPr lang="pt-BR" sz="2800" dirty="0"/>
              <a:t>: Democratizaram o desenvolvimento de protótipos conectados.</a:t>
            </a:r>
            <a:endParaRPr lang="pt-BR" sz="3200"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984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72B1BF0-37AD-4C74-A7DB-A402739EE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98673"/>
            <a:ext cx="10363200" cy="6260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592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xfrm>
            <a:off x="609600" y="381000"/>
            <a:ext cx="10515600" cy="2472472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88290">
              <a:lnSpc>
                <a:spcPct val="100000"/>
              </a:lnSpc>
              <a:spcBef>
                <a:spcPts val="300"/>
              </a:spcBef>
            </a:pPr>
            <a:r>
              <a:rPr spc="-5" dirty="0">
                <a:solidFill>
                  <a:srgbClr val="C00000"/>
                </a:solidFill>
              </a:rPr>
              <a:t>Definição</a:t>
            </a:r>
          </a:p>
          <a:p>
            <a:pPr marL="719455" marR="5080" indent="-215265" algn="just">
              <a:lnSpc>
                <a:spcPct val="90000"/>
              </a:lnSpc>
              <a:spcBef>
                <a:spcPts val="495"/>
              </a:spcBef>
              <a:buSzPct val="43750"/>
              <a:buFont typeface="Wingdings"/>
              <a:buChar char=""/>
              <a:tabLst>
                <a:tab pos="720725" algn="l"/>
              </a:tabLst>
            </a:pPr>
            <a:r>
              <a:rPr i="1" spc="-5" dirty="0">
                <a:latin typeface="Arial"/>
                <a:cs typeface="Arial"/>
              </a:rPr>
              <a:t>“Internet </a:t>
            </a:r>
            <a:r>
              <a:rPr i="1" dirty="0">
                <a:latin typeface="Arial"/>
                <a:cs typeface="Arial"/>
              </a:rPr>
              <a:t>das </a:t>
            </a:r>
            <a:r>
              <a:rPr i="1" spc="-5" dirty="0">
                <a:latin typeface="Arial"/>
                <a:cs typeface="Arial"/>
              </a:rPr>
              <a:t>Coisas refere-se à </a:t>
            </a:r>
            <a:r>
              <a:rPr i="1" dirty="0">
                <a:latin typeface="Arial"/>
                <a:cs typeface="Arial"/>
              </a:rPr>
              <a:t>uma nova </a:t>
            </a:r>
            <a:r>
              <a:rPr i="1" spc="-5" dirty="0">
                <a:latin typeface="Arial"/>
                <a:cs typeface="Arial"/>
              </a:rPr>
              <a:t>abordagem sobre a </a:t>
            </a:r>
            <a:r>
              <a:rPr i="1" dirty="0">
                <a:latin typeface="Arial"/>
                <a:cs typeface="Arial"/>
              </a:rPr>
              <a:t> </a:t>
            </a:r>
            <a:r>
              <a:rPr i="1" spc="-5" dirty="0">
                <a:latin typeface="Arial"/>
                <a:cs typeface="Arial"/>
              </a:rPr>
              <a:t>interconexão </a:t>
            </a:r>
            <a:r>
              <a:rPr i="1" dirty="0">
                <a:latin typeface="Arial"/>
                <a:cs typeface="Arial"/>
              </a:rPr>
              <a:t>de </a:t>
            </a:r>
            <a:r>
              <a:rPr i="1" spc="-5" dirty="0">
                <a:latin typeface="Arial"/>
                <a:cs typeface="Arial"/>
              </a:rPr>
              <a:t>coisas, tecnologias </a:t>
            </a:r>
            <a:r>
              <a:rPr i="1" dirty="0">
                <a:latin typeface="Arial"/>
                <a:cs typeface="Arial"/>
              </a:rPr>
              <a:t>e objetos, </a:t>
            </a:r>
            <a:r>
              <a:rPr i="1" spc="-5" dirty="0">
                <a:latin typeface="Arial"/>
                <a:cs typeface="Arial"/>
              </a:rPr>
              <a:t>através </a:t>
            </a:r>
            <a:r>
              <a:rPr i="1" dirty="0">
                <a:latin typeface="Arial"/>
                <a:cs typeface="Arial"/>
              </a:rPr>
              <a:t>da Internet. </a:t>
            </a:r>
            <a:r>
              <a:rPr i="1" spc="-655" dirty="0">
                <a:latin typeface="Arial"/>
                <a:cs typeface="Arial"/>
              </a:rPr>
              <a:t> </a:t>
            </a:r>
            <a:r>
              <a:rPr i="1" spc="-5" dirty="0">
                <a:latin typeface="Arial"/>
                <a:cs typeface="Arial"/>
              </a:rPr>
              <a:t>Essa abordagem proporcionou </a:t>
            </a:r>
            <a:r>
              <a:rPr i="1" dirty="0">
                <a:latin typeface="Arial"/>
                <a:cs typeface="Arial"/>
              </a:rPr>
              <a:t>ao longo do tempo </a:t>
            </a:r>
            <a:r>
              <a:rPr i="1" spc="-5" dirty="0">
                <a:latin typeface="Arial"/>
                <a:cs typeface="Arial"/>
              </a:rPr>
              <a:t>a criação </a:t>
            </a:r>
            <a:r>
              <a:rPr i="1" dirty="0">
                <a:latin typeface="Arial"/>
                <a:cs typeface="Arial"/>
              </a:rPr>
              <a:t>da </a:t>
            </a:r>
            <a:r>
              <a:rPr i="1" spc="5" dirty="0">
                <a:latin typeface="Arial"/>
                <a:cs typeface="Arial"/>
              </a:rPr>
              <a:t> </a:t>
            </a:r>
            <a:r>
              <a:rPr i="1" spc="-5" dirty="0">
                <a:latin typeface="Arial"/>
                <a:cs typeface="Arial"/>
              </a:rPr>
              <a:t>rede </a:t>
            </a:r>
            <a:r>
              <a:rPr i="1" dirty="0">
                <a:latin typeface="Arial"/>
                <a:cs typeface="Arial"/>
              </a:rPr>
              <a:t>global</a:t>
            </a:r>
            <a:r>
              <a:rPr i="1" spc="-30" dirty="0">
                <a:latin typeface="Arial"/>
                <a:cs typeface="Arial"/>
              </a:rPr>
              <a:t> </a:t>
            </a:r>
            <a:r>
              <a:rPr i="1" dirty="0">
                <a:latin typeface="Arial"/>
                <a:cs typeface="Arial"/>
              </a:rPr>
              <a:t>de</a:t>
            </a:r>
            <a:r>
              <a:rPr i="1" spc="-15" dirty="0">
                <a:latin typeface="Arial"/>
                <a:cs typeface="Arial"/>
              </a:rPr>
              <a:t> </a:t>
            </a:r>
            <a:r>
              <a:rPr i="1" spc="-5" dirty="0">
                <a:latin typeface="Arial"/>
                <a:cs typeface="Arial"/>
              </a:rPr>
              <a:t>dispositivos.”</a:t>
            </a:r>
            <a:r>
              <a:rPr i="1" spc="-35" dirty="0">
                <a:latin typeface="Arial"/>
                <a:cs typeface="Arial"/>
              </a:rPr>
              <a:t> </a:t>
            </a:r>
            <a:r>
              <a:rPr i="1" spc="-10" dirty="0">
                <a:latin typeface="Arial"/>
                <a:cs typeface="Arial"/>
              </a:rPr>
              <a:t>[Koreshoff</a:t>
            </a:r>
            <a:r>
              <a:rPr i="1" spc="-5" dirty="0">
                <a:latin typeface="Arial"/>
                <a:cs typeface="Arial"/>
              </a:rPr>
              <a:t> et</a:t>
            </a:r>
            <a:r>
              <a:rPr i="1" dirty="0">
                <a:latin typeface="Arial"/>
                <a:cs typeface="Arial"/>
              </a:rPr>
              <a:t> </a:t>
            </a:r>
            <a:r>
              <a:rPr i="1" spc="-5" dirty="0">
                <a:latin typeface="Arial"/>
                <a:cs typeface="Arial"/>
              </a:rPr>
              <a:t>al.,</a:t>
            </a:r>
            <a:r>
              <a:rPr i="1" spc="-30" dirty="0">
                <a:latin typeface="Arial"/>
                <a:cs typeface="Arial"/>
              </a:rPr>
              <a:t> </a:t>
            </a:r>
            <a:r>
              <a:rPr i="1" spc="-5" dirty="0">
                <a:latin typeface="Arial"/>
                <a:cs typeface="Arial"/>
              </a:rPr>
              <a:t>2013]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92018" y="3352800"/>
            <a:ext cx="5350764" cy="30281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4DBE4-BA34-6DFF-94CF-7863D8019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CE82B2A8-B594-6AB8-B600-C418171532A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9600" y="381000"/>
            <a:ext cx="10515600" cy="4927503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88290">
              <a:lnSpc>
                <a:spcPct val="100000"/>
              </a:lnSpc>
              <a:spcBef>
                <a:spcPts val="300"/>
              </a:spcBef>
            </a:pPr>
            <a:r>
              <a:rPr spc="-5" dirty="0">
                <a:solidFill>
                  <a:srgbClr val="C00000"/>
                </a:solidFill>
              </a:rPr>
              <a:t>Definição</a:t>
            </a:r>
          </a:p>
          <a:p>
            <a:pPr marL="719455" marR="5080" indent="-215265" algn="just">
              <a:spcBef>
                <a:spcPts val="495"/>
              </a:spcBef>
              <a:buSzPct val="43750"/>
              <a:buFont typeface="Wingdings"/>
              <a:buChar char=""/>
              <a:tabLst>
                <a:tab pos="720725" algn="l"/>
              </a:tabLst>
            </a:pPr>
            <a:r>
              <a:rPr i="1" spc="-5" dirty="0">
                <a:latin typeface="Arial"/>
                <a:cs typeface="Arial"/>
              </a:rPr>
              <a:t>“</a:t>
            </a:r>
            <a:r>
              <a:rPr lang="pt-BR" dirty="0"/>
              <a:t>A Internet das Coisas (IoT) descreve a rede de objetos físicos incorporados a sensores, software e outras tecnologias com o objetivo de conectar e trocar dados com outros dispositivos e sistemas pela internet. Esses dispositivos variam de objetos domésticos comuns a ferramentas industriais sofisticadas.” </a:t>
            </a:r>
            <a:r>
              <a:rPr i="1" spc="-10" dirty="0">
                <a:latin typeface="Arial"/>
                <a:cs typeface="Arial"/>
              </a:rPr>
              <a:t>[</a:t>
            </a:r>
            <a:r>
              <a:rPr lang="pt-BR" i="1" spc="-10" dirty="0">
                <a:latin typeface="Arial"/>
                <a:cs typeface="Arial"/>
              </a:rPr>
              <a:t>ORACLE</a:t>
            </a:r>
            <a:r>
              <a:rPr i="1" spc="-5" dirty="0">
                <a:latin typeface="Arial"/>
                <a:cs typeface="Arial"/>
              </a:rPr>
              <a:t>]</a:t>
            </a:r>
            <a:endParaRPr lang="pt-BR" i="1" spc="-5" dirty="0">
              <a:latin typeface="Arial"/>
              <a:cs typeface="Arial"/>
            </a:endParaRPr>
          </a:p>
          <a:p>
            <a:pPr marL="719455" marR="5080" indent="-215265" algn="just">
              <a:spcBef>
                <a:spcPts val="495"/>
              </a:spcBef>
              <a:buSzPct val="43750"/>
              <a:buFont typeface="Wingdings"/>
              <a:buChar char=""/>
              <a:tabLst>
                <a:tab pos="720725" algn="l"/>
              </a:tabLst>
            </a:pPr>
            <a:endParaRPr lang="pt-BR" i="1" spc="-5" dirty="0">
              <a:latin typeface="Arial"/>
              <a:cs typeface="Arial"/>
            </a:endParaRPr>
          </a:p>
          <a:p>
            <a:pPr marL="719455" marR="5080" indent="-215265" algn="just">
              <a:spcBef>
                <a:spcPts val="495"/>
              </a:spcBef>
              <a:buSzPct val="43750"/>
              <a:buFont typeface="Wingdings"/>
              <a:buChar char=""/>
              <a:tabLst>
                <a:tab pos="720725" algn="l"/>
              </a:tabLst>
            </a:pPr>
            <a:r>
              <a:rPr lang="pt-BR" dirty="0"/>
              <a:t>“A internet das coisas (IoT) refere-se a uma rede de dispositivos físicos, veículos, eletrodomésticos e outros objetos físicos que são incorporados com sensores, software e conectividade de rede, permitindo coletar e compartilhar dados.” [ IBM ]</a:t>
            </a:r>
            <a:endParaRPr i="1" spc="-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5983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1600200" y="1028035"/>
            <a:ext cx="163448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3600"/>
                </a:solidFill>
                <a:latin typeface="Arial"/>
                <a:cs typeface="Arial"/>
              </a:rPr>
              <a:t>Aplicações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83194" y="2286000"/>
            <a:ext cx="3238500" cy="3240024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846074" y="845555"/>
            <a:ext cx="7437120" cy="5212080"/>
            <a:chOff x="551687" y="1120139"/>
            <a:chExt cx="7437120" cy="5212080"/>
          </a:xfrm>
        </p:grpSpPr>
        <p:sp>
          <p:nvSpPr>
            <p:cNvPr id="9" name="object 9"/>
            <p:cNvSpPr/>
            <p:nvPr/>
          </p:nvSpPr>
          <p:spPr>
            <a:xfrm>
              <a:off x="742187" y="1379219"/>
              <a:ext cx="378460" cy="329565"/>
            </a:xfrm>
            <a:custGeom>
              <a:avLst/>
              <a:gdLst/>
              <a:ahLst/>
              <a:cxnLst/>
              <a:rect l="l" t="t" r="r" b="b"/>
              <a:pathLst>
                <a:path w="378459" h="329564">
                  <a:moveTo>
                    <a:pt x="213359" y="0"/>
                  </a:moveTo>
                  <a:lnTo>
                    <a:pt x="0" y="0"/>
                  </a:lnTo>
                  <a:lnTo>
                    <a:pt x="164592" y="164591"/>
                  </a:lnTo>
                  <a:lnTo>
                    <a:pt x="0" y="329183"/>
                  </a:lnTo>
                  <a:lnTo>
                    <a:pt x="213359" y="329183"/>
                  </a:lnTo>
                  <a:lnTo>
                    <a:pt x="377952" y="164591"/>
                  </a:lnTo>
                  <a:lnTo>
                    <a:pt x="213359" y="0"/>
                  </a:lnTo>
                  <a:close/>
                </a:path>
              </a:pathLst>
            </a:custGeom>
            <a:solidFill>
              <a:srgbClr val="800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1687" y="2801111"/>
              <a:ext cx="3849624" cy="353110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03191" y="1120139"/>
              <a:ext cx="3785616" cy="35722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74117-28A8-C90C-258A-919E524CB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>
            <a:extLst>
              <a:ext uri="{FF2B5EF4-FFF2-40B4-BE49-F238E27FC236}">
                <a16:creationId xmlns:a16="http://schemas.microsoft.com/office/drawing/2014/main" id="{137928CB-7C3F-0ABD-5281-A6C2EBB41ED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91000" y="2819400"/>
            <a:ext cx="3962400" cy="3581400"/>
          </a:xfrm>
          <a:prstGeom prst="rect">
            <a:avLst/>
          </a:prstGeom>
        </p:spPr>
      </p:pic>
      <p:sp>
        <p:nvSpPr>
          <p:cNvPr id="2" name="object 4">
            <a:extLst>
              <a:ext uri="{FF2B5EF4-FFF2-40B4-BE49-F238E27FC236}">
                <a16:creationId xmlns:a16="http://schemas.microsoft.com/office/drawing/2014/main" id="{D60421F4-1BA0-09A6-4F43-0CEBC848365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04800" y="457200"/>
            <a:ext cx="10515600" cy="2148793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88290">
              <a:lnSpc>
                <a:spcPct val="100000"/>
              </a:lnSpc>
              <a:spcBef>
                <a:spcPts val="300"/>
              </a:spcBef>
            </a:pPr>
            <a:r>
              <a:rPr spc="-5" dirty="0">
                <a:solidFill>
                  <a:srgbClr val="C00000"/>
                </a:solidFill>
              </a:rPr>
              <a:t>Definição</a:t>
            </a:r>
          </a:p>
          <a:p>
            <a:pPr marL="719455" marR="5080" indent="-215265" algn="just">
              <a:spcBef>
                <a:spcPts val="495"/>
              </a:spcBef>
              <a:buSzPct val="43750"/>
              <a:buFont typeface="Wingdings"/>
              <a:buChar char=""/>
              <a:tabLst>
                <a:tab pos="720725" algn="l"/>
              </a:tabLst>
            </a:pPr>
            <a:r>
              <a:rPr i="1" spc="-5" dirty="0">
                <a:latin typeface="Arial"/>
                <a:cs typeface="Arial"/>
              </a:rPr>
              <a:t>“</a:t>
            </a:r>
            <a:r>
              <a:rPr lang="pt-BR" dirty="0"/>
              <a:t>As cidades inteligentes são cidades que utilizam a tecnologia para aumentar a eficiência de serviços urbanos, melhorar a qualidade de vida e promover a sustentabilidade.” </a:t>
            </a:r>
            <a:r>
              <a:rPr i="1" spc="-10" dirty="0">
                <a:latin typeface="Arial"/>
                <a:cs typeface="Arial"/>
              </a:rPr>
              <a:t>[</a:t>
            </a:r>
            <a:r>
              <a:rPr lang="pt-BR" i="1" spc="-10" dirty="0">
                <a:latin typeface="Arial"/>
                <a:cs typeface="Arial"/>
              </a:rPr>
              <a:t>ORACLE</a:t>
            </a:r>
            <a:r>
              <a:rPr i="1" spc="-5" dirty="0">
                <a:latin typeface="Arial"/>
                <a:cs typeface="Arial"/>
              </a:rPr>
              <a:t>]</a:t>
            </a:r>
            <a:endParaRPr lang="pt-BR" i="1" spc="-5" dirty="0">
              <a:latin typeface="Arial"/>
              <a:cs typeface="Arial"/>
            </a:endParaRPr>
          </a:p>
          <a:p>
            <a:pPr marL="719455" marR="5080" indent="-215265" algn="just">
              <a:spcBef>
                <a:spcPts val="495"/>
              </a:spcBef>
              <a:buSzPct val="43750"/>
              <a:buFont typeface="Wingdings"/>
              <a:buChar char=""/>
              <a:tabLst>
                <a:tab pos="720725" algn="l"/>
              </a:tabLst>
            </a:pPr>
            <a:endParaRPr lang="pt-BR" i="1" spc="-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3301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57B2D-DA20-A409-2E92-52BA05EC1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>
            <a:extLst>
              <a:ext uri="{FF2B5EF4-FFF2-40B4-BE49-F238E27FC236}">
                <a16:creationId xmlns:a16="http://schemas.microsoft.com/office/drawing/2014/main" id="{29261C9B-FA80-7B9C-A5D1-FEEDC2CB53F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53600" y="-9993"/>
            <a:ext cx="2590800" cy="2545104"/>
          </a:xfrm>
          <a:prstGeom prst="rect">
            <a:avLst/>
          </a:prstGeom>
        </p:spPr>
      </p:pic>
      <p:sp>
        <p:nvSpPr>
          <p:cNvPr id="2" name="object 4">
            <a:extLst>
              <a:ext uri="{FF2B5EF4-FFF2-40B4-BE49-F238E27FC236}">
                <a16:creationId xmlns:a16="http://schemas.microsoft.com/office/drawing/2014/main" id="{2442AAA2-64D3-F170-AB55-BB8A21BDDEB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04800" y="228600"/>
            <a:ext cx="10515600" cy="6378669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5969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pt-BR" spc="-5" dirty="0">
                <a:solidFill>
                  <a:srgbClr val="C00000"/>
                </a:solidFill>
              </a:rPr>
              <a:t>Características de uma </a:t>
            </a:r>
            <a:r>
              <a:rPr lang="pt-BR" spc="-5" dirty="0" err="1">
                <a:solidFill>
                  <a:srgbClr val="C00000"/>
                </a:solidFill>
              </a:rPr>
              <a:t>Smart</a:t>
            </a:r>
            <a:r>
              <a:rPr lang="pt-BR" spc="-5" dirty="0">
                <a:solidFill>
                  <a:srgbClr val="C00000"/>
                </a:solidFill>
              </a:rPr>
              <a:t> City:</a:t>
            </a:r>
          </a:p>
          <a:p>
            <a:pPr marL="288290">
              <a:lnSpc>
                <a:spcPct val="100000"/>
              </a:lnSpc>
              <a:spcBef>
                <a:spcPts val="300"/>
              </a:spcBef>
            </a:pPr>
            <a:r>
              <a:rPr lang="pt-BR" spc="-5" dirty="0"/>
              <a:t>Conectividade:</a:t>
            </a:r>
          </a:p>
          <a:p>
            <a:pPr marL="5969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pt-BR" spc="-5" dirty="0"/>
              <a:t>Oferece acesso amplo e de alta velocidade à internet, redes Wi-Fi públicas e uma infraestrutura digital robusta. </a:t>
            </a:r>
          </a:p>
          <a:p>
            <a:pPr marL="59690" indent="0">
              <a:lnSpc>
                <a:spcPct val="100000"/>
              </a:lnSpc>
              <a:spcBef>
                <a:spcPts val="300"/>
              </a:spcBef>
              <a:buNone/>
            </a:pPr>
            <a:endParaRPr lang="pt-BR" spc="-5" dirty="0"/>
          </a:p>
          <a:p>
            <a:pPr marL="288290">
              <a:lnSpc>
                <a:spcPct val="100000"/>
              </a:lnSpc>
              <a:spcBef>
                <a:spcPts val="300"/>
              </a:spcBef>
            </a:pPr>
            <a:r>
              <a:rPr lang="pt-BR" spc="-5" dirty="0"/>
              <a:t>Mobilidade Urbana:</a:t>
            </a:r>
          </a:p>
          <a:p>
            <a:pPr marL="5969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pt-BR" spc="-5" dirty="0"/>
              <a:t>Implementa soluções para otimizar o transporte público, reduzir congestionamentos e promover modos de transporte sustentáveis, como caminhada e ciclismo. </a:t>
            </a:r>
          </a:p>
          <a:p>
            <a:pPr marL="59690" indent="0">
              <a:lnSpc>
                <a:spcPct val="100000"/>
              </a:lnSpc>
              <a:spcBef>
                <a:spcPts val="300"/>
              </a:spcBef>
              <a:buNone/>
            </a:pPr>
            <a:endParaRPr lang="pt-BR" spc="-5" dirty="0"/>
          </a:p>
          <a:p>
            <a:pPr marL="5969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pt-BR" spc="-5" dirty="0"/>
              <a:t>Gestão de Recursos:</a:t>
            </a:r>
          </a:p>
          <a:p>
            <a:pPr marL="288290">
              <a:lnSpc>
                <a:spcPct val="100000"/>
              </a:lnSpc>
              <a:spcBef>
                <a:spcPts val="300"/>
              </a:spcBef>
            </a:pPr>
            <a:r>
              <a:rPr lang="pt-BR" spc="-5" dirty="0"/>
              <a:t>Utiliza sensores e sistemas inteligentes para monitorar e otimizar o consumo de água, energia e outros recursos, promovendo a sustentabilidade. </a:t>
            </a:r>
            <a:endParaRPr lang="pt-BR" i="1" spc="-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255720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3D7432AFA69254380DA57FD3EEB45DB" ma:contentTypeVersion="9" ma:contentTypeDescription="Crie um novo documento." ma:contentTypeScope="" ma:versionID="b8d4413c21ab5b15c385f6ff7938cb16">
  <xsd:schema xmlns:xsd="http://www.w3.org/2001/XMLSchema" xmlns:xs="http://www.w3.org/2001/XMLSchema" xmlns:p="http://schemas.microsoft.com/office/2006/metadata/properties" xmlns:ns2="d8e365f1-5651-4141-8384-d35aa16caa31" xmlns:ns3="4d152c49-2b23-4abc-89e4-a17b30c60236" targetNamespace="http://schemas.microsoft.com/office/2006/metadata/properties" ma:root="true" ma:fieldsID="3803e764c63be88b8d511d60b44446ec" ns2:_="" ns3:_="">
    <xsd:import namespace="d8e365f1-5651-4141-8384-d35aa16caa31"/>
    <xsd:import namespace="4d152c49-2b23-4abc-89e4-a17b30c6023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e365f1-5651-4141-8384-d35aa16caa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152c49-2b23-4abc-89e4-a17b30c60236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46F8833-AC8A-4B7B-9B0B-F394B33A83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8e365f1-5651-4141-8384-d35aa16caa31"/>
    <ds:schemaRef ds:uri="4d152c49-2b23-4abc-89e4-a17b30c602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D6630C9-8B3E-49A4-A486-816475D7651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504</TotalTime>
  <Words>1352</Words>
  <Application>Microsoft Office PowerPoint</Application>
  <PresentationFormat>Widescreen</PresentationFormat>
  <Paragraphs>122</Paragraphs>
  <Slides>27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5" baseType="lpstr">
      <vt:lpstr>Arial</vt:lpstr>
      <vt:lpstr>Arial MT</vt:lpstr>
      <vt:lpstr>Arial Rounded MT Bold</vt:lpstr>
      <vt:lpstr>Calibri</vt:lpstr>
      <vt:lpstr>Calibri Light</vt:lpstr>
      <vt:lpstr>Poppins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 Estado de Natureza</dc:title>
  <dc:creator>Rafael Leal</dc:creator>
  <cp:lastModifiedBy>Jose Mateus Ramiris</cp:lastModifiedBy>
  <cp:revision>12</cp:revision>
  <dcterms:created xsi:type="dcterms:W3CDTF">2023-12-04T00:21:15Z</dcterms:created>
  <dcterms:modified xsi:type="dcterms:W3CDTF">2025-06-24T03:31:28Z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2022-05-06T00:00:00Z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2023-12-04T00:00:00Z</vt:filetime>
  </property>
</Properties>
</file>